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2"/>
  </p:notesMasterIdLst>
  <p:sldIdLst>
    <p:sldId id="307" r:id="rId2"/>
    <p:sldId id="260" r:id="rId3"/>
    <p:sldId id="280" r:id="rId4"/>
    <p:sldId id="287" r:id="rId5"/>
    <p:sldId id="288" r:id="rId6"/>
    <p:sldId id="289" r:id="rId7"/>
    <p:sldId id="290" r:id="rId8"/>
    <p:sldId id="291" r:id="rId9"/>
    <p:sldId id="292" r:id="rId10"/>
    <p:sldId id="294" r:id="rId11"/>
    <p:sldId id="295" r:id="rId12"/>
    <p:sldId id="296" r:id="rId13"/>
    <p:sldId id="311" r:id="rId14"/>
    <p:sldId id="309" r:id="rId15"/>
    <p:sldId id="281" r:id="rId16"/>
    <p:sldId id="283" r:id="rId17"/>
    <p:sldId id="285" r:id="rId18"/>
    <p:sldId id="261" r:id="rId19"/>
    <p:sldId id="263" r:id="rId20"/>
    <p:sldId id="308" r:id="rId21"/>
    <p:sldId id="266" r:id="rId22"/>
    <p:sldId id="269" r:id="rId23"/>
    <p:sldId id="270" r:id="rId24"/>
    <p:sldId id="272" r:id="rId25"/>
    <p:sldId id="274" r:id="rId26"/>
    <p:sldId id="275" r:id="rId27"/>
    <p:sldId id="276" r:id="rId28"/>
    <p:sldId id="277" r:id="rId29"/>
    <p:sldId id="278" r:id="rId30"/>
    <p:sldId id="298" r:id="rId31"/>
    <p:sldId id="299" r:id="rId32"/>
    <p:sldId id="300" r:id="rId33"/>
    <p:sldId id="301" r:id="rId34"/>
    <p:sldId id="279" r:id="rId35"/>
    <p:sldId id="305" r:id="rId36"/>
    <p:sldId id="302" r:id="rId37"/>
    <p:sldId id="303" r:id="rId38"/>
    <p:sldId id="304" r:id="rId39"/>
    <p:sldId id="310" r:id="rId40"/>
    <p:sldId id="306" r:id="rId41"/>
  </p:sldIdLst>
  <p:sldSz cx="9144000" cy="5143500" type="screen16x9"/>
  <p:notesSz cx="6858000" cy="9144000"/>
  <p:embeddedFontLst>
    <p:embeddedFont>
      <p:font typeface="Droid Sans" panose="020B0604020202020204" charset="0"/>
      <p:regular r:id="rId43"/>
      <p:bold r:id="rId44"/>
    </p:embeddedFont>
    <p:embeddedFont>
      <p:font typeface="Consolas" panose="020B0609020204030204" pitchFamily="49"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B9B"/>
    <a:srgbClr val="DDF0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338345-9443-4A2C-AD3C-90BA8752D4C8}">
  <a:tblStyle styleId="{2B338345-9443-4A2C-AD3C-90BA8752D4C8}"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8" autoAdjust="0"/>
    <p:restoredTop sz="61253" autoAdjust="0"/>
  </p:normalViewPr>
  <p:slideViewPr>
    <p:cSldViewPr snapToGrid="0">
      <p:cViewPr varScale="1">
        <p:scale>
          <a:sx n="131" d="100"/>
          <a:sy n="131" d="100"/>
        </p:scale>
        <p:origin x="258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10.png>
</file>

<file path=ppt/media/image11.png>
</file>

<file path=ppt/media/image12.png>
</file>

<file path=ppt/media/image13.gif>
</file>

<file path=ppt/media/image14.jpeg>
</file>

<file path=ppt/media/image15.png>
</file>

<file path=ppt/media/image16.png>
</file>

<file path=ppt/media/image17.png>
</file>

<file path=ppt/media/image18.png>
</file>

<file path=ppt/media/image19.gif>
</file>

<file path=ppt/media/image2.png>
</file>

<file path=ppt/media/image20.png>
</file>

<file path=ppt/media/image3.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n-US" dirty="0"/>
              <a:t>Well, this is a talk I made for one of the sessions of C++ that we have been doing (and that we want to restart, by the way).</a:t>
            </a:r>
            <a:r>
              <a:rPr lang="en-US" baseline="0" dirty="0"/>
              <a:t> Then I’ve modified this talk for a meeting I went to Madrid, and this is the third iteration of these slides.</a:t>
            </a:r>
          </a:p>
        </p:txBody>
      </p:sp>
      <p:sp>
        <p:nvSpPr>
          <p:cNvPr id="4" name="Marcador de número de diapositiva 3"/>
          <p:cNvSpPr>
            <a:spLocks noGrp="1"/>
          </p:cNvSpPr>
          <p:nvPr>
            <p:ph type="sldNum" sz="quarter" idx="10"/>
          </p:nvPr>
        </p:nvSpPr>
        <p:spPr/>
        <p:txBody>
          <a:bodyPr/>
          <a:lstStyle/>
          <a:p>
            <a:fld id="{524EB338-C18B-AD49-BBF8-07DB1F2C0DAF}" type="slidenum">
              <a:rPr lang="en-US" smtClean="0"/>
              <a:t>1</a:t>
            </a:fld>
            <a:endParaRPr lang="en-US"/>
          </a:p>
        </p:txBody>
      </p:sp>
    </p:spTree>
    <p:extLst>
      <p:ext uri="{BB962C8B-B14F-4D97-AF65-F5344CB8AC3E}">
        <p14:creationId xmlns:p14="http://schemas.microsoft.com/office/powerpoint/2010/main" val="1013097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Now, we embrace the fact that the CPU is very fast and it’s waiting for data.</a:t>
            </a:r>
          </a:p>
          <a:p>
            <a:pPr lvl="0">
              <a:spcBef>
                <a:spcPts val="0"/>
              </a:spcBef>
              <a:buNone/>
            </a:pPr>
            <a:endParaRPr lang="en-US" dirty="0"/>
          </a:p>
          <a:p>
            <a:pPr lvl="0">
              <a:spcBef>
                <a:spcPts val="0"/>
              </a:spcBef>
              <a:buNone/>
            </a:pPr>
            <a:r>
              <a:rPr lang="en-US" dirty="0"/>
              <a:t>Repeating</a:t>
            </a:r>
            <a:r>
              <a:rPr lang="en-US" baseline="0" dirty="0"/>
              <a:t> this mantra from my professor… just imaging that sometimes our data can be slow, and it has to travers long distances (just imagine a computer made of dominos).</a:t>
            </a:r>
          </a:p>
          <a:p>
            <a:pPr lvl="0">
              <a:spcBef>
                <a:spcPts val="0"/>
              </a:spcBef>
              <a:buNone/>
            </a:pPr>
            <a:r>
              <a:rPr lang="en-US" baseline="0" dirty="0"/>
              <a:t>So, how slow is our data? </a:t>
            </a:r>
          </a:p>
          <a:p>
            <a:pPr lvl="0">
              <a:spcBef>
                <a:spcPts val="0"/>
              </a:spcBef>
              <a:buNone/>
            </a:pPr>
            <a:endParaRPr lang="en-US" baseline="0" dirty="0"/>
          </a:p>
          <a:p>
            <a:pPr lvl="0">
              <a:spcBef>
                <a:spcPts val="0"/>
              </a:spcBef>
              <a:buNone/>
            </a:pPr>
            <a:r>
              <a:rPr lang="en-US" baseline="0" dirty="0"/>
              <a:t>I’ll show you some numbers, and then I’ll do a visual comparison of the speed. </a:t>
            </a:r>
            <a:r>
              <a:rPr lang="en-US" baseline="0" dirty="0" err="1"/>
              <a:t>‘Cause</a:t>
            </a:r>
            <a:r>
              <a:rPr lang="en-US" baseline="0" dirty="0"/>
              <a:t> </a:t>
            </a:r>
            <a:r>
              <a:rPr lang="en-US" baseline="0" dirty="0" err="1"/>
              <a:t>powerpoint</a:t>
            </a:r>
            <a:r>
              <a:rPr lang="en-US" baseline="0" dirty="0"/>
              <a:t>.</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Shape 4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0" name="Shape 4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Shape 4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9" name="Shape 4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solidFill>
                  <a:schemeClr val="bg1"/>
                </a:solidFill>
              </a:rPr>
              <a:t>Latency</a:t>
            </a:r>
            <a:r>
              <a:rPr lang="en-US" dirty="0">
                <a:solidFill>
                  <a:schemeClr val="bg1"/>
                </a:solidFill>
              </a:rPr>
              <a:t>:</a:t>
            </a:r>
          </a:p>
          <a:p>
            <a:pPr lvl="0" rtl="0">
              <a:spcBef>
                <a:spcPts val="0"/>
              </a:spcBef>
              <a:buNone/>
            </a:pPr>
            <a:r>
              <a:rPr lang="en-US" dirty="0">
                <a:solidFill>
                  <a:schemeClr val="bg1"/>
                </a:solidFill>
              </a:rPr>
              <a:t>Main memory: 107 </a:t>
            </a:r>
            <a:r>
              <a:rPr lang="en-US" dirty="0" err="1">
                <a:solidFill>
                  <a:schemeClr val="bg1"/>
                </a:solidFill>
              </a:rPr>
              <a:t>ciclos</a:t>
            </a:r>
            <a:r>
              <a:rPr lang="en-US" dirty="0">
                <a:solidFill>
                  <a:schemeClr val="bg1"/>
                </a:solidFill>
              </a:rPr>
              <a:t>.</a:t>
            </a:r>
          </a:p>
          <a:p>
            <a:pPr lvl="0" rtl="0">
              <a:spcBef>
                <a:spcPts val="0"/>
              </a:spcBef>
              <a:buNone/>
            </a:pPr>
            <a:endParaRPr lang="en-US" dirty="0">
              <a:solidFill>
                <a:schemeClr val="bg1"/>
              </a:solidFill>
            </a:endParaRPr>
          </a:p>
          <a:p>
            <a:pPr lvl="0" rtl="0">
              <a:spcBef>
                <a:spcPts val="0"/>
              </a:spcBef>
              <a:buNone/>
            </a:pPr>
            <a:r>
              <a:rPr lang="en-US" dirty="0">
                <a:solidFill>
                  <a:schemeClr val="bg1"/>
                </a:solidFill>
              </a:rPr>
              <a:t>Cache L3: 39 </a:t>
            </a:r>
            <a:r>
              <a:rPr lang="en-US" dirty="0" err="1">
                <a:solidFill>
                  <a:schemeClr val="bg1"/>
                </a:solidFill>
              </a:rPr>
              <a:t>ciclos</a:t>
            </a:r>
            <a:r>
              <a:rPr lang="en-US" dirty="0">
                <a:solidFill>
                  <a:schemeClr val="bg1"/>
                </a:solidFill>
              </a:rPr>
              <a:t>.</a:t>
            </a:r>
          </a:p>
          <a:p>
            <a:pPr lvl="0" rtl="0">
              <a:spcBef>
                <a:spcPts val="0"/>
              </a:spcBef>
              <a:buNone/>
            </a:pPr>
            <a:r>
              <a:rPr lang="en-US" dirty="0">
                <a:solidFill>
                  <a:schemeClr val="bg1"/>
                </a:solidFill>
              </a:rPr>
              <a:t>Cache L2: 11 </a:t>
            </a:r>
            <a:r>
              <a:rPr lang="en-US" dirty="0" err="1">
                <a:solidFill>
                  <a:schemeClr val="bg1"/>
                </a:solidFill>
              </a:rPr>
              <a:t>ciclos</a:t>
            </a:r>
            <a:r>
              <a:rPr lang="en-US" dirty="0">
                <a:solidFill>
                  <a:schemeClr val="bg1"/>
                </a:solidFill>
              </a:rPr>
              <a:t>.</a:t>
            </a:r>
          </a:p>
          <a:p>
            <a:pPr lvl="0" rtl="0">
              <a:spcBef>
                <a:spcPts val="0"/>
              </a:spcBef>
              <a:buNone/>
            </a:pPr>
            <a:r>
              <a:rPr lang="en-US" dirty="0">
                <a:solidFill>
                  <a:schemeClr val="bg1"/>
                </a:solidFill>
              </a:rPr>
              <a:t>Cache L1: 4 </a:t>
            </a:r>
            <a:r>
              <a:rPr lang="en-US" dirty="0" err="1">
                <a:solidFill>
                  <a:schemeClr val="bg1"/>
                </a:solidFill>
              </a:rPr>
              <a:t>ciclos</a:t>
            </a:r>
            <a:r>
              <a:rPr lang="en-US" dirty="0">
                <a:solidFill>
                  <a:schemeClr val="bg1"/>
                </a:solidFill>
              </a:rPr>
              <a:t>.</a:t>
            </a:r>
          </a:p>
          <a:p>
            <a:pPr lvl="0" rtl="0">
              <a:spcBef>
                <a:spcPts val="0"/>
              </a:spcBef>
              <a:buNone/>
            </a:pPr>
            <a:endParaRPr lang="en-US" dirty="0">
              <a:solidFill>
                <a:schemeClr val="bg1"/>
              </a:solidFill>
            </a:endParaRPr>
          </a:p>
          <a:p>
            <a:pPr lvl="0">
              <a:spcBef>
                <a:spcPts val="0"/>
              </a:spcBef>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ES" b="1" dirty="0">
                <a:solidFill>
                  <a:schemeClr val="bg1"/>
                </a:solidFill>
              </a:rPr>
              <a:t>Capacidades</a:t>
            </a:r>
            <a:r>
              <a:rPr lang="es-ES" dirty="0">
                <a:solidFill>
                  <a:schemeClr val="bg1"/>
                </a:solidFill>
              </a:rPr>
              <a:t>:</a:t>
            </a:r>
          </a:p>
          <a:p>
            <a:pPr lvl="0" rtl="0">
              <a:spcBef>
                <a:spcPts val="0"/>
              </a:spcBef>
              <a:buNone/>
            </a:pPr>
            <a:r>
              <a:rPr lang="es-ES" dirty="0">
                <a:solidFill>
                  <a:schemeClr val="bg1"/>
                </a:solidFill>
              </a:rPr>
              <a:t>100MB (</a:t>
            </a:r>
            <a:r>
              <a:rPr lang="es-ES" dirty="0" err="1">
                <a:solidFill>
                  <a:schemeClr val="bg1"/>
                </a:solidFill>
              </a:rPr>
              <a:t>codigo</a:t>
            </a:r>
            <a:r>
              <a:rPr lang="es-ES" dirty="0">
                <a:solidFill>
                  <a:schemeClr val="bg1"/>
                </a:solidFill>
              </a:rPr>
              <a:t> y datos) en memoria.</a:t>
            </a:r>
          </a:p>
          <a:p>
            <a:pPr lvl="0" rtl="0">
              <a:spcBef>
                <a:spcPts val="0"/>
              </a:spcBef>
              <a:buNone/>
            </a:pPr>
            <a:endParaRPr lang="es-ES" dirty="0">
              <a:solidFill>
                <a:schemeClr val="bg1"/>
              </a:solidFill>
            </a:endParaRPr>
          </a:p>
          <a:p>
            <a:pPr lvl="0" rtl="0">
              <a:spcBef>
                <a:spcPts val="0"/>
              </a:spcBef>
              <a:buNone/>
            </a:pPr>
            <a:r>
              <a:rPr lang="es-ES" dirty="0">
                <a:solidFill>
                  <a:schemeClr val="bg1"/>
                </a:solidFill>
              </a:rPr>
              <a:t>8% entra en la cache L3.</a:t>
            </a:r>
          </a:p>
          <a:p>
            <a:pPr lvl="0" rtl="0">
              <a:spcBef>
                <a:spcPts val="0"/>
              </a:spcBef>
              <a:buNone/>
            </a:pPr>
            <a:r>
              <a:rPr lang="es-ES" dirty="0">
                <a:solidFill>
                  <a:schemeClr val="bg1"/>
                </a:solidFill>
              </a:rPr>
              <a:t>0.25% entra en la cache L2.</a:t>
            </a:r>
          </a:p>
          <a:p>
            <a:pPr lvl="0" rtl="0">
              <a:spcBef>
                <a:spcPts val="0"/>
              </a:spcBef>
              <a:buNone/>
            </a:pPr>
            <a:r>
              <a:rPr lang="es-ES" dirty="0">
                <a:solidFill>
                  <a:schemeClr val="bg1"/>
                </a:solidFill>
              </a:rPr>
              <a:t>0.03% entra en la cache L1.</a:t>
            </a:r>
          </a:p>
          <a:p>
            <a:pPr lvl="0">
              <a:spcBef>
                <a:spcPts val="0"/>
              </a:spcBef>
              <a:buNone/>
            </a:pPr>
            <a:endParaRPr dirty="0"/>
          </a:p>
        </p:txBody>
      </p:sp>
    </p:spTree>
    <p:extLst>
      <p:ext uri="{BB962C8B-B14F-4D97-AF65-F5344CB8AC3E}">
        <p14:creationId xmlns:p14="http://schemas.microsoft.com/office/powerpoint/2010/main" val="36502068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So</a:t>
            </a:r>
            <a:r>
              <a:rPr lang="en-US" baseline="0" dirty="0"/>
              <a:t> far we’ve seen something more theoretical, now we will see something a bit more practical…</a:t>
            </a:r>
            <a:endParaRPr dirty="0"/>
          </a:p>
        </p:txBody>
      </p:sp>
    </p:spTree>
    <p:extLst>
      <p:ext uri="{BB962C8B-B14F-4D97-AF65-F5344CB8AC3E}">
        <p14:creationId xmlns:p14="http://schemas.microsoft.com/office/powerpoint/2010/main" val="30669016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This will help you to</a:t>
            </a:r>
            <a:r>
              <a:rPr lang="en-US" baseline="0" dirty="0"/>
              <a:t> better reason when you are handling some problems. This are some </a:t>
            </a:r>
            <a:r>
              <a:rPr lang="en-US" baseline="0" dirty="0" err="1"/>
              <a:t>maths</a:t>
            </a:r>
            <a:r>
              <a:rPr lang="en-US" baseline="0" dirty="0"/>
              <a:t> good to have. I would like to encourage the powers of two with an example…</a:t>
            </a:r>
            <a:endParaRPr lang="e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Shape 2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a:t>
            </a:r>
            <a:r>
              <a:rPr lang="en-US" dirty="0"/>
              <a:t>n</a:t>
            </a:r>
            <a:r>
              <a:rPr lang="en" dirty="0"/>
              <a:t>d</a:t>
            </a:r>
            <a:r>
              <a:rPr lang="en" baseline="0" dirty="0"/>
              <a:t> now, this is a tipical interview question for some games companies. And I think this covers a bit of knowledge of applications. A</a:t>
            </a:r>
            <a:r>
              <a:rPr lang="en-US" baseline="0" dirty="0"/>
              <a:t>n</a:t>
            </a:r>
            <a:r>
              <a:rPr lang="en" baseline="0" dirty="0"/>
              <a:t>y suggestions? Just without any extra and complex data structure…</a:t>
            </a:r>
          </a:p>
          <a:p>
            <a:pPr lvl="0">
              <a:spcBef>
                <a:spcPts val="0"/>
              </a:spcBef>
              <a:buNone/>
            </a:pPr>
            <a:endParaRPr lang="en" baseline="0" dirty="0"/>
          </a:p>
          <a:p>
            <a:pPr lvl="0">
              <a:spcBef>
                <a:spcPts val="0"/>
              </a:spcBef>
              <a:buNone/>
            </a:pPr>
            <a:r>
              <a:rPr lang="en" baseline="0" dirty="0"/>
              <a:t>An initial answer could be just the euclidean distance, and then check with the double of the radius.</a:t>
            </a:r>
            <a:endParaRPr lang="en"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6" name="Shape 31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B</a:t>
            </a:r>
            <a:r>
              <a:rPr lang="en-US" dirty="0"/>
              <a:t>u</a:t>
            </a:r>
            <a:r>
              <a:rPr lang="en" dirty="0"/>
              <a:t>t we could do it better.</a:t>
            </a:r>
            <a:r>
              <a:rPr lang="en" baseline="0" dirty="0"/>
              <a:t> If we remove the square root (a tipically expensive operation) we can make a faster way to check if two spheres collide.</a:t>
            </a:r>
          </a:p>
          <a:p>
            <a:pPr lvl="0">
              <a:spcBef>
                <a:spcPts val="0"/>
              </a:spcBef>
              <a:buNone/>
            </a:pPr>
            <a:endParaRPr lang="en" baseline="0" dirty="0"/>
          </a:p>
          <a:p>
            <a:pPr lvl="0">
              <a:spcBef>
                <a:spcPts val="0"/>
              </a:spcBef>
              <a:buNone/>
            </a:pPr>
            <a:r>
              <a:rPr lang="en" baseline="0" dirty="0"/>
              <a:t>And yes, we could use a fancy data structure, but, at the end, we would have to check if two spheres collide.</a:t>
            </a:r>
            <a:endParaRPr lang="en"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And</a:t>
            </a:r>
            <a:r>
              <a:rPr lang="en" baseline="0" dirty="0"/>
              <a:t> now, the second most fun part of this talk. </a:t>
            </a:r>
            <a:endParaRPr lang="en"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We have here the concept of “big O</a:t>
            </a:r>
            <a:r>
              <a:rPr lang="en" baseline="0" dirty="0"/>
              <a:t> notation”. This way to express how “efficient” is an algorithm. But we could understand efficiency as “how much work does it take to do a task”</a:t>
            </a:r>
            <a:r>
              <a:rPr lang="en" dirty="0"/>
              <a:t>. </a:t>
            </a:r>
          </a:p>
          <a:p>
            <a:pPr lvl="0" rtl="0">
              <a:spcBef>
                <a:spcPts val="0"/>
              </a:spcBef>
              <a:buNone/>
            </a:pPr>
            <a:r>
              <a:rPr lang="en" dirty="0"/>
              <a:t>Therefore the best way to improve the efficiency of an applications, is reducing the ammount of work we have to do.</a:t>
            </a:r>
          </a:p>
          <a:p>
            <a:pPr lvl="0" rtl="0">
              <a:spcBef>
                <a:spcPts val="0"/>
              </a:spcBef>
              <a:buNone/>
            </a:pPr>
            <a:endParaRPr lang="en" dirty="0"/>
          </a:p>
          <a:p>
            <a:pPr lvl="0" rtl="0">
              <a:spcBef>
                <a:spcPts val="0"/>
              </a:spcBef>
              <a:buNone/>
            </a:pPr>
            <a:r>
              <a:rPr lang="en" dirty="0"/>
              <a:t>For instance. We have to</a:t>
            </a:r>
            <a:r>
              <a:rPr lang="en" baseline="0" dirty="0"/>
              <a:t> implement an algorithm that would find an element in a vector. How would you do it?</a:t>
            </a:r>
            <a:endParaRPr lang="en-US" baseline="0" dirty="0"/>
          </a:p>
          <a:p>
            <a:pPr lvl="0" rtl="0">
              <a:spcBef>
                <a:spcPts val="0"/>
              </a:spcBef>
              <a:buNone/>
            </a:pPr>
            <a:endParaRPr lang="en-US" baseline="0" dirty="0"/>
          </a:p>
          <a:p>
            <a:pPr lvl="0" rtl="0">
              <a:spcBef>
                <a:spcPts val="0"/>
              </a:spcBef>
              <a:buNone/>
            </a:pPr>
            <a:r>
              <a:rPr lang="en-US" baseline="0" dirty="0"/>
              <a:t>We could search one by one, in that way we should check ALL of them, to be sure that an element is present or not. So we would have a linear efficiency.</a:t>
            </a:r>
          </a:p>
          <a:p>
            <a:pPr lvl="0" rtl="0">
              <a:spcBef>
                <a:spcPts val="0"/>
              </a:spcBef>
              <a:buNone/>
            </a:pPr>
            <a:r>
              <a:rPr lang="en-US" baseline="0" dirty="0"/>
              <a:t>Now imagine that we have a sorted vector… We can do that work only ONCE for all of the “find” calls we will make. And then to find it, we can use a binary search. </a:t>
            </a:r>
          </a:p>
          <a:p>
            <a:pPr lvl="0" rtl="0">
              <a:spcBef>
                <a:spcPts val="0"/>
              </a:spcBef>
              <a:buNone/>
            </a:pPr>
            <a:br>
              <a:rPr lang="en-US" baseline="0" dirty="0"/>
            </a:br>
            <a:r>
              <a:rPr lang="en-US" baseline="0" dirty="0"/>
              <a:t>We are doing less work to solve the same problem. BETTER EFFICIENCY.</a:t>
            </a:r>
            <a:endParaRPr lang="e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So this talk is about using less CPU in your applications, some</a:t>
            </a:r>
            <a:r>
              <a:rPr lang="en-US" baseline="0" dirty="0"/>
              <a:t> theoretical and practical tips, taken from Computer Science and the Games Industry, that can help you to make your applications to use your CPU.</a:t>
            </a:r>
          </a:p>
          <a:p>
            <a:pPr lvl="0" rtl="0">
              <a:spcBef>
                <a:spcPts val="0"/>
              </a:spcBef>
              <a:buNone/>
            </a:pPr>
            <a:endParaRPr lang="en-US" baseline="0" dirty="0"/>
          </a:p>
          <a:p>
            <a:pPr lvl="0" rtl="0">
              <a:spcBef>
                <a:spcPts val="0"/>
              </a:spcBef>
              <a:buNone/>
            </a:pPr>
            <a:r>
              <a:rPr lang="en-US" baseline="0" dirty="0"/>
              <a:t>But, what are the reasons to use less CPU? What do we think is so bad of how we usually develop applications?</a:t>
            </a:r>
          </a:p>
          <a:p>
            <a:pPr lvl="0" rtl="0">
              <a:spcBef>
                <a:spcPts val="0"/>
              </a:spcBef>
              <a:buNone/>
            </a:pPr>
            <a:endParaRPr lang="en-US" baseline="0" dirty="0"/>
          </a:p>
          <a:p>
            <a:pPr marL="171450" lvl="0" indent="-171450" rtl="0">
              <a:spcBef>
                <a:spcPts val="0"/>
              </a:spcBef>
              <a:buFontTx/>
              <a:buChar char="-"/>
            </a:pPr>
            <a:r>
              <a:rPr lang="en-US" baseline="0" dirty="0"/>
              <a:t>Speed. Throughput. ENERGY. </a:t>
            </a:r>
          </a:p>
          <a:p>
            <a:pPr marL="171450" lvl="0" indent="-171450" rtl="0">
              <a:spcBef>
                <a:spcPts val="0"/>
              </a:spcBef>
              <a:buFontTx/>
              <a:buChar char="-"/>
            </a:pPr>
            <a:endParaRPr lang="en-US" baseline="0" dirty="0"/>
          </a:p>
          <a:p>
            <a:pPr marL="0" lvl="0" indent="0" rtl="0">
              <a:spcBef>
                <a:spcPts val="0"/>
              </a:spcBef>
              <a:buFontTx/>
              <a:buNone/>
            </a:pPr>
            <a:r>
              <a:rPr lang="en-US" baseline="0" dirty="0"/>
              <a:t>Mainly energy. If we use less CPU in our applications, if we make “faster” applications, if we produce our data in less time, we can reduce the use of energy, and hence, save the world (that´s the motivation of the title of this talk).</a:t>
            </a:r>
          </a:p>
          <a:p>
            <a:pPr marL="0" lvl="0" indent="0" rtl="0">
              <a:spcBef>
                <a:spcPts val="0"/>
              </a:spcBef>
              <a:buFontTx/>
              <a:buNone/>
            </a:pPr>
            <a:endParaRPr lang="en-US" baseline="0" dirty="0"/>
          </a:p>
          <a:p>
            <a:pPr marL="0" lvl="0" indent="0" rtl="0">
              <a:spcBef>
                <a:spcPts val="0"/>
              </a:spcBef>
              <a:buFontTx/>
              <a:buNone/>
            </a:pPr>
            <a:r>
              <a:rPr lang="en-US" baseline="0" dirty="0"/>
              <a:t>But now, let´s get into business.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But… do you know how</a:t>
            </a:r>
            <a:r>
              <a:rPr lang="en" baseline="0" dirty="0"/>
              <a:t> to sort an array? I´m pretty sure you know some “algorithms” to sort arrays. This could be a set of algorithms. But, among these which one do you think is faster?</a:t>
            </a:r>
            <a:endParaRPr lang="en-US" baseline="0" dirty="0"/>
          </a:p>
          <a:p>
            <a:pPr lvl="0">
              <a:spcBef>
                <a:spcPts val="0"/>
              </a:spcBef>
              <a:buNone/>
            </a:pPr>
            <a:endParaRPr lang="en-US" baseline="0" dirty="0"/>
          </a:p>
          <a:p>
            <a:pPr lvl="0">
              <a:spcBef>
                <a:spcPts val="0"/>
              </a:spcBef>
              <a:buNone/>
            </a:pPr>
            <a:r>
              <a:rPr lang="en-US" baseline="0" dirty="0"/>
              <a:t>To better answer this question you should know more information, such as “what am I sorting?” “is it expensive to move?”… and many other questions, but, as a start…</a:t>
            </a:r>
            <a:endParaRPr lang="en" dirty="0"/>
          </a:p>
        </p:txBody>
      </p:sp>
    </p:spTree>
    <p:extLst>
      <p:ext uri="{BB962C8B-B14F-4D97-AF65-F5344CB8AC3E}">
        <p14:creationId xmlns:p14="http://schemas.microsoft.com/office/powerpoint/2010/main" val="560760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We could say</a:t>
            </a:r>
            <a:r>
              <a:rPr lang="en" baseline="0" dirty="0"/>
              <a:t> that </a:t>
            </a:r>
            <a:r>
              <a:rPr lang="en" dirty="0"/>
              <a:t>Quicksort is a good algorithm! It is O(nlogn), even though the worst case is O(n^2), it has a lesser number of comparisons than mergesort,</a:t>
            </a:r>
            <a:r>
              <a:rPr lang="en" baseline="0" dirty="0"/>
              <a:t> for instance, and it doesn´t have to use extra data, as it is an in-place sorting.</a:t>
            </a:r>
            <a:endParaRPr lang="en" dirty="0"/>
          </a:p>
          <a:p>
            <a:pPr lvl="0">
              <a:spcBef>
                <a:spcPts val="0"/>
              </a:spcBef>
              <a:buNone/>
            </a:pPr>
            <a:endParaRPr lang="en-US" dirty="0"/>
          </a:p>
          <a:p>
            <a:pPr lvl="0">
              <a:spcBef>
                <a:spcPts val="0"/>
              </a:spcBef>
              <a:buNone/>
            </a:pPr>
            <a:r>
              <a:rPr lang="en" dirty="0"/>
              <a:t>Fast</a:t>
            </a:r>
            <a:r>
              <a:rPr lang="en" baseline="0" dirty="0"/>
              <a:t> review: Quicksort is an algorithm were we get a pivot in the array, and put on the left all of the elements lesser than that element, and to the rate those greater or equal. And then we recurse on each side of the array, and we have a sorted array.</a:t>
            </a:r>
          </a:p>
          <a:p>
            <a:pPr lvl="0">
              <a:spcBef>
                <a:spcPts val="0"/>
              </a:spcBef>
              <a:buNone/>
            </a:pPr>
            <a:endParaRPr lang="en" baseline="0" dirty="0"/>
          </a:p>
          <a:p>
            <a:pPr lvl="0">
              <a:spcBef>
                <a:spcPts val="0"/>
              </a:spcBef>
              <a:buNone/>
            </a:pPr>
            <a:r>
              <a:rPr lang="en" baseline="0" dirty="0"/>
              <a:t>Once I had to optimize the server of a game, and, after some measurements I saw that the sorting was “slow”.</a:t>
            </a:r>
            <a:endParaRPr lang="en"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What did I do?</a:t>
            </a:r>
          </a:p>
          <a:p>
            <a:pPr lvl="0">
              <a:spcBef>
                <a:spcPts val="0"/>
              </a:spcBef>
              <a:buNone/>
            </a:pPr>
            <a:endParaRPr lang="en-US" dirty="0"/>
          </a:p>
          <a:p>
            <a:pPr lvl="0">
              <a:spcBef>
                <a:spcPts val="0"/>
              </a:spcBef>
              <a:buNone/>
            </a:pPr>
            <a:r>
              <a:rPr lang="en-US" dirty="0"/>
              <a:t>I</a:t>
            </a:r>
            <a:r>
              <a:rPr lang="en-US" baseline="0" dirty="0"/>
              <a:t> just printed on the screen all of the values that were being sorted, and I saw that LOTS of them were repeated values. And quicksort, is not very efficient with repeated values, it can be O(n^2).</a:t>
            </a:r>
          </a:p>
          <a:p>
            <a:pPr lvl="0">
              <a:spcBef>
                <a:spcPts val="0"/>
              </a:spcBef>
              <a:buNone/>
            </a:pPr>
            <a:endParaRPr lang="en"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So</a:t>
            </a:r>
            <a:r>
              <a:rPr lang="en" baseline="0" dirty="0"/>
              <a:t> after some research I modified the current implementation to make a 3wayquicksort. With can get something even better than O(nlogn)</a:t>
            </a:r>
          </a:p>
          <a:p>
            <a:pPr lvl="0" rtl="0">
              <a:spcBef>
                <a:spcPts val="0"/>
              </a:spcBef>
              <a:buNone/>
            </a:pPr>
            <a:endParaRPr lang="en" baseline="0" dirty="0"/>
          </a:p>
          <a:p>
            <a:pPr lvl="0" rtl="0">
              <a:spcBef>
                <a:spcPts val="0"/>
              </a:spcBef>
              <a:buNone/>
            </a:pPr>
            <a:r>
              <a:rPr lang="en" baseline="0" dirty="0"/>
              <a:t>Prior to this the sort function was been executed around 40% of the time. This optimization reduced it to be executed a 10%.</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a:t>
            </a:r>
            <a:r>
              <a:rPr lang="en-US" dirty="0"/>
              <a:t>n</a:t>
            </a:r>
            <a:r>
              <a:rPr lang="en" dirty="0"/>
              <a:t>d now let’s focus</a:t>
            </a:r>
            <a:r>
              <a:rPr lang="en" baseline="0" dirty="0"/>
              <a:t> on some more practical examples of reducing the unnecessary work. This is C++ but it should be easy to understand for everybody.</a:t>
            </a:r>
          </a:p>
          <a:p>
            <a:pPr lvl="0">
              <a:spcBef>
                <a:spcPts val="0"/>
              </a:spcBef>
              <a:buNone/>
            </a:pPr>
            <a:endParaRPr lang="en" baseline="0" dirty="0"/>
          </a:p>
          <a:p>
            <a:pPr lvl="0">
              <a:spcBef>
                <a:spcPts val="0"/>
              </a:spcBef>
              <a:buNone/>
            </a:pPr>
            <a:r>
              <a:rPr lang="en" baseline="0" dirty="0"/>
              <a:t>How can we reduce the unnecessary work? We are just pushing values at the back of an array, and, every time we do that, we are allocating space for a new element of type X. But, we know how many elements we want to put inside. </a:t>
            </a:r>
          </a:p>
          <a:p>
            <a:pPr lvl="0">
              <a:spcBef>
                <a:spcPts val="0"/>
              </a:spcBef>
              <a:buNone/>
            </a:pPr>
            <a:endParaRPr lang="en" baseline="0" dirty="0"/>
          </a:p>
          <a:p>
            <a:pPr lvl="0">
              <a:spcBef>
                <a:spcPts val="0"/>
              </a:spcBef>
              <a:buNone/>
            </a:pPr>
            <a:r>
              <a:rPr lang="en" baseline="0" dirty="0"/>
              <a:t>An easy gain here, would be to allocate before hand how many elements we want to use. The code es even clearer at the right side.</a:t>
            </a:r>
            <a:endParaRPr lang="en"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What are we doing here?</a:t>
            </a:r>
          </a:p>
          <a:p>
            <a:pPr lvl="0" rtl="0">
              <a:spcBef>
                <a:spcPts val="0"/>
              </a:spcBef>
              <a:buNone/>
            </a:pPr>
            <a:endParaRPr lang="en" dirty="0"/>
          </a:p>
          <a:p>
            <a:pPr lvl="0" rtl="0">
              <a:spcBef>
                <a:spcPts val="0"/>
              </a:spcBef>
              <a:buNone/>
            </a:pPr>
            <a:r>
              <a:rPr lang="en" dirty="0"/>
              <a:t>We</a:t>
            </a:r>
            <a:r>
              <a:rPr lang="en" baseline="0" dirty="0"/>
              <a:t> have a key, that is a string, and we have a cache of elements, that is a hash table that for every string will give us a pointer to an element. So, if that element exist, we get that element, and if it doesn´t we create a new one, and then we deliver it.</a:t>
            </a:r>
          </a:p>
          <a:p>
            <a:pPr lvl="0" rtl="0">
              <a:spcBef>
                <a:spcPts val="0"/>
              </a:spcBef>
              <a:buNone/>
            </a:pPr>
            <a:endParaRPr lang="en" baseline="0" dirty="0"/>
          </a:p>
          <a:p>
            <a:pPr lvl="0" rtl="0">
              <a:spcBef>
                <a:spcPts val="0"/>
              </a:spcBef>
              <a:buNone/>
            </a:pPr>
            <a:r>
              <a:rPr lang="en" baseline="0" dirty="0"/>
              <a:t>W</a:t>
            </a:r>
            <a:r>
              <a:rPr lang="en-US" baseline="0" dirty="0"/>
              <a:t>h</a:t>
            </a:r>
            <a:r>
              <a:rPr lang="en" baseline="0" dirty="0"/>
              <a:t>y is this slow? Any ideas?</a:t>
            </a:r>
          </a:p>
          <a:p>
            <a:pPr lvl="0" rtl="0">
              <a:spcBef>
                <a:spcPts val="0"/>
              </a:spcBef>
              <a:buNone/>
            </a:pPr>
            <a:endParaRPr lang="en" baseline="0" dirty="0"/>
          </a:p>
          <a:p>
            <a:pPr lvl="0" rtl="0">
              <a:spcBef>
                <a:spcPts val="0"/>
              </a:spcBef>
              <a:buNone/>
            </a:pPr>
            <a:r>
              <a:rPr lang="en" baseline="0" dirty="0"/>
              <a:t>We are reevaluating the same hash for the hash table. It´s a string, and it can be slow. A better way to do this would be:</a:t>
            </a:r>
          </a:p>
          <a:p>
            <a:pPr lvl="0" rtl="0">
              <a:spcBef>
                <a:spcPts val="0"/>
              </a:spcBef>
              <a:buNone/>
            </a:pPr>
            <a:endParaRPr lang="en" baseline="0" dirty="0"/>
          </a:p>
          <a:p>
            <a:pPr lvl="0" rtl="0">
              <a:spcBef>
                <a:spcPts val="0"/>
              </a:spcBef>
              <a:buNone/>
            </a:pPr>
            <a:r>
              <a:rPr lang="en" baseline="0" dirty="0"/>
              <a:t>Just get ONE element. If it´s valid, deliver it, if not, create it and then deliver it.</a:t>
            </a:r>
          </a:p>
          <a:p>
            <a:pPr lvl="0" rtl="0">
              <a:spcBef>
                <a:spcPts val="0"/>
              </a:spcBef>
              <a:buNone/>
            </a:pPr>
            <a:endParaRPr lang="en" baseline="0" dirty="0"/>
          </a:p>
          <a:p>
            <a:pPr lvl="0" rtl="0">
              <a:spcBef>
                <a:spcPts val="0"/>
              </a:spcBef>
              <a:buNone/>
            </a:pPr>
            <a:r>
              <a:rPr lang="en" baseline="0" dirty="0"/>
              <a:t>It´s clearer, we are only accesing ONCE to the hash table. It´s clearer and more efficient. We are doing less UNNECESSARY work.</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3" name="Shape 2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So, we</a:t>
            </a:r>
            <a:r>
              <a:rPr lang="en" baseline="0" dirty="0"/>
              <a:t> are able to now how to do LESS work. But, that may not be enough.</a:t>
            </a:r>
            <a:r>
              <a:rPr lang="en" dirty="0"/>
              <a:t> </a:t>
            </a:r>
          </a:p>
          <a:p>
            <a:pPr lvl="0">
              <a:spcBef>
                <a:spcPts val="0"/>
              </a:spcBef>
              <a:buNone/>
            </a:pPr>
            <a:endParaRPr lang="en" dirty="0"/>
          </a:p>
          <a:p>
            <a:pPr lvl="0">
              <a:spcBef>
                <a:spcPts val="0"/>
              </a:spcBef>
              <a:buNone/>
            </a:pPr>
            <a:r>
              <a:rPr lang="en" dirty="0"/>
              <a:t>We can do little work, but</a:t>
            </a:r>
            <a:r>
              <a:rPr lang="en" baseline="0" dirty="0"/>
              <a:t> we can be very SLOW at doing it. That’s were performance and data structures get into play.</a:t>
            </a:r>
            <a:endParaRPr lang="e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Odiad las listas enlazadas. No hay nada que SOLO se pueda hacer con listas enlazadas (hablo de C++, pero os invito a “traducir” esto a vuestro a lenguaje, y ver si tiene sentido).</a:t>
            </a:r>
          </a:p>
          <a:p>
            <a:pPr lvl="0">
              <a:spcBef>
                <a:spcPts val="0"/>
              </a:spcBef>
              <a:buNone/>
            </a:pPr>
            <a:endParaRPr dirty="0"/>
          </a:p>
          <a:p>
            <a:pPr lvl="0">
              <a:spcBef>
                <a:spcPts val="0"/>
              </a:spcBef>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Y aquí es donde tenemos que decir que AMAMOS los vectores (o array), principalmente por ser contiguos en memoria.</a:t>
            </a:r>
          </a:p>
          <a:p>
            <a:pPr lvl="0">
              <a:spcBef>
                <a:spcPts val="0"/>
              </a:spcBef>
              <a:buNone/>
            </a:pPr>
            <a:endParaRPr dirty="0"/>
          </a:p>
          <a:p>
            <a:pPr lvl="0">
              <a:spcBef>
                <a:spcPts val="0"/>
              </a:spcBef>
              <a:buNone/>
            </a:pPr>
            <a:r>
              <a:rPr lang="en" dirty="0"/>
              <a:t>Luego, otro tema a tener en cuenta es el de las tablas hash (o maps o sets).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7" name="Shape 2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This</a:t>
            </a:r>
            <a:r>
              <a:rPr lang="en" baseline="0" dirty="0"/>
              <a:t> may sound a bit silly, but, do you REALLY know the language that you are using?</a:t>
            </a:r>
          </a:p>
          <a:p>
            <a:pPr lvl="0">
              <a:spcBef>
                <a:spcPts val="0"/>
              </a:spcBef>
              <a:buNone/>
            </a:pPr>
            <a:r>
              <a:rPr lang="en" baseline="0" dirty="0"/>
              <a:t>Languages are just tools. </a:t>
            </a:r>
          </a:p>
          <a:p>
            <a:pPr lvl="0">
              <a:spcBef>
                <a:spcPts val="0"/>
              </a:spcBef>
              <a:buNone/>
            </a:pPr>
            <a:r>
              <a:rPr lang="en" baseline="0" dirty="0"/>
              <a:t>And maybe more important, do you know WHEN to use </a:t>
            </a:r>
            <a:r>
              <a:rPr lang="en-US" baseline="0" dirty="0"/>
              <a:t>on or another</a:t>
            </a:r>
            <a:r>
              <a:rPr lang="en" baseline="0" dirty="0"/>
              <a:t>? </a:t>
            </a:r>
          </a:p>
          <a:p>
            <a:pPr lvl="0">
              <a:spcBef>
                <a:spcPts val="0"/>
              </a:spcBef>
              <a:buNone/>
            </a:pPr>
            <a:r>
              <a:rPr lang="en" baseline="0" dirty="0"/>
              <a:t>Sometimes we choose the wrong tool to sort a problem. And hence we create more problems!</a:t>
            </a:r>
          </a:p>
          <a:p>
            <a:pPr lvl="0">
              <a:spcBef>
                <a:spcPts val="0"/>
              </a:spcBef>
              <a:buNone/>
            </a:pPr>
            <a:r>
              <a:rPr lang="en" baseline="0" dirty="0"/>
              <a:t>And it is not only about “do I know already how to use it?” but more “do I know which one to use?”. And if I don´t know that language… </a:t>
            </a:r>
          </a:p>
          <a:p>
            <a:pPr lvl="0">
              <a:spcBef>
                <a:spcPts val="0"/>
              </a:spcBef>
              <a:buNone/>
            </a:pPr>
            <a:r>
              <a:rPr lang="en" baseline="0" dirty="0"/>
              <a:t>It does harm nobody to  learn more tools.</a:t>
            </a:r>
          </a:p>
          <a:p>
            <a:pPr lvl="0">
              <a:spcBef>
                <a:spcPts val="0"/>
              </a:spcBef>
              <a:buNone/>
            </a:pPr>
            <a:endParaRPr lang="en" baseline="0" dirty="0"/>
          </a:p>
          <a:p>
            <a:pPr lvl="0">
              <a:spcBef>
                <a:spcPts val="0"/>
              </a:spcBef>
              <a:buNone/>
            </a:pPr>
            <a:r>
              <a:rPr lang="en" dirty="0"/>
              <a:t>Then</a:t>
            </a:r>
            <a:r>
              <a:rPr lang="en" baseline="0" dirty="0"/>
              <a:t> we have to know why are we writing code, usually, for a compiler, or a virtual machine, or some component in the machine that will “run” our program. Do we know how does it work? Do we know what we can do with it?</a:t>
            </a:r>
          </a:p>
          <a:p>
            <a:pPr lvl="0">
              <a:spcBef>
                <a:spcPts val="0"/>
              </a:spcBef>
              <a:buNone/>
            </a:pPr>
            <a:r>
              <a:rPr lang="en" baseline="0" dirty="0"/>
              <a:t>A</a:t>
            </a:r>
            <a:r>
              <a:rPr lang="en-US" baseline="0" dirty="0"/>
              <a:t>n</a:t>
            </a:r>
            <a:r>
              <a:rPr lang="en" baseline="0" dirty="0"/>
              <a:t>d also… avoid trying to help it. The compiler is usually smarter than you</a:t>
            </a:r>
            <a:r>
              <a:rPr lang="en-US" baseline="0" dirty="0"/>
              <a:t>.</a:t>
            </a:r>
            <a:endParaRPr lang="en" dirty="0"/>
          </a:p>
          <a:p>
            <a:pPr lvl="0">
              <a:spcBef>
                <a:spcPts val="0"/>
              </a:spcBef>
              <a:buNone/>
            </a:pPr>
            <a:endParaRPr lang="en-US" dirty="0"/>
          </a:p>
          <a:p>
            <a:pPr lvl="0">
              <a:spcBef>
                <a:spcPts val="0"/>
              </a:spcBef>
              <a:buNone/>
            </a:pPr>
            <a:r>
              <a:rPr lang="en-US" dirty="0"/>
              <a:t>And then, extra thing. We write</a:t>
            </a:r>
            <a:r>
              <a:rPr lang="en-US" baseline="0" dirty="0"/>
              <a:t> our code not only for the compiler. We write it as well for our colleges, and for the “future me”. Sometimes I forget where do I leave the keys when I get home, I don´t expect to know exactly why did I wrote that line of code. </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Shape 4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9" name="Shape 4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Shape 4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0" name="Shape 4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Shape 4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1" name="Shape 4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If we just move the block part of the struct in that cell to another array…</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Shape 4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3" name="Shape 4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After this optimization,</a:t>
            </a:r>
            <a:r>
              <a:rPr lang="en" baseline="0" dirty="0"/>
              <a:t> this method ended up executing 60% less CPU.</a:t>
            </a:r>
            <a:endParaRPr lang="en"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Resumiendo los dos puntos anteriores, Eficiencia mediante Algoritmos y Rendimiento con estructuras de datos.</a:t>
            </a:r>
          </a:p>
          <a:p>
            <a:pPr lvl="0">
              <a:spcBef>
                <a:spcPts val="0"/>
              </a:spcBef>
              <a:buNone/>
            </a:pPr>
            <a:r>
              <a:rPr lang="en"/>
              <a:t>No hagais más del trabajo necesario, tened en cuenta el caso concreto que estáis trabajando, resolved un unico problema, y tened en cuenta los datos en vuestro ordenador. Más sobre esto más adelante.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I hope that so far we all agree that taking into account these aspects can improve the way we develop solutions,</a:t>
            </a:r>
            <a:r>
              <a:rPr lang="en-US" baseline="0" dirty="0"/>
              <a:t> applications and even the way that we think algorithms as a whole.</a:t>
            </a:r>
          </a:p>
          <a:p>
            <a:pPr lvl="0">
              <a:spcBef>
                <a:spcPts val="0"/>
              </a:spcBef>
              <a:buNone/>
            </a:pPr>
            <a:endParaRPr lang="en-US" baseline="0" dirty="0"/>
          </a:p>
          <a:p>
            <a:pPr lvl="0">
              <a:spcBef>
                <a:spcPts val="0"/>
              </a:spcBef>
              <a:buNone/>
            </a:pPr>
            <a:r>
              <a:rPr lang="en-US" baseline="0" dirty="0"/>
              <a:t>But now let’s go to the final point, that, I would say, it is the most important one.</a:t>
            </a:r>
            <a:endParaRPr lang="en-US" dirty="0"/>
          </a:p>
          <a:p>
            <a:pPr lvl="0">
              <a:spcBef>
                <a:spcPts val="0"/>
              </a:spcBef>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Shape 5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04" name="Shape 5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a:t>Get</a:t>
            </a:r>
            <a:r>
              <a:rPr lang="en-US" baseline="0" dirty="0"/>
              <a:t> to know the problem that you have to solve. This one has a few aspects into it. Try to understand what is really the problem that you are meant to solve. Sometimes we try to solve other problems, or, in the way of solving a problem, we create a few more problems in other side.</a:t>
            </a:r>
          </a:p>
          <a:p>
            <a:pPr lvl="0">
              <a:spcBef>
                <a:spcPts val="0"/>
              </a:spcBef>
              <a:buNone/>
            </a:pPr>
            <a:endParaRPr lang="en-US" baseline="0" dirty="0"/>
          </a:p>
          <a:p>
            <a:pPr lvl="0">
              <a:spcBef>
                <a:spcPts val="0"/>
              </a:spcBef>
              <a:buNone/>
            </a:pPr>
            <a:r>
              <a:rPr lang="en-US" baseline="0" dirty="0"/>
              <a:t>In that aspect, I’d suggest training your common sense. Here there is the joke between what is the difference between KOWNLEDGE and WISDOM. </a:t>
            </a:r>
          </a:p>
          <a:p>
            <a:pPr lvl="0">
              <a:spcBef>
                <a:spcPts val="0"/>
              </a:spcBef>
              <a:buNone/>
            </a:pPr>
            <a:r>
              <a:rPr lang="en-US" baseline="0" dirty="0"/>
              <a:t>Knowledge is to know that a tomato is a fruit.</a:t>
            </a:r>
          </a:p>
          <a:p>
            <a:pPr lvl="0">
              <a:spcBef>
                <a:spcPts val="0"/>
              </a:spcBef>
              <a:buNone/>
            </a:pPr>
            <a:r>
              <a:rPr lang="en-US" baseline="0" dirty="0"/>
              <a:t>Wisdom is not to put tomato in a fruit salad.</a:t>
            </a:r>
          </a:p>
          <a:p>
            <a:pPr lvl="0">
              <a:spcBef>
                <a:spcPts val="0"/>
              </a:spcBef>
              <a:buNone/>
            </a:pPr>
            <a:endParaRPr lang="en-US" baseline="0" dirty="0"/>
          </a:p>
          <a:p>
            <a:pPr lvl="0">
              <a:spcBef>
                <a:spcPts val="0"/>
              </a:spcBef>
              <a:buNone/>
            </a:pPr>
            <a:r>
              <a:rPr lang="en-US" baseline="0" dirty="0"/>
              <a:t>And this apply to what we’ve seen today, it is VERY important to know all of these things we’ve discussed about, but more important is to get the wisdom as to when pay attention to one or the other.</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2" name="Shape 5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Then</a:t>
            </a:r>
            <a:r>
              <a:rPr lang="en-US" baseline="0" dirty="0"/>
              <a:t> is the aspect of don’t pre-optimize (as Donald Knuth use to say, pre-optimization is the root to all performance evils). </a:t>
            </a:r>
          </a:p>
          <a:p>
            <a:pPr lvl="0">
              <a:spcBef>
                <a:spcPts val="0"/>
              </a:spcBef>
              <a:buNone/>
            </a:pPr>
            <a:br>
              <a:rPr lang="en-US" baseline="0" dirty="0"/>
            </a:br>
            <a:r>
              <a:rPr lang="en-US" baseline="0" dirty="0"/>
              <a:t>Nevertheless there is an even more important aspect for this… If you want to make something “go faster”, don’t try and use magic wands to solve the problem. </a:t>
            </a:r>
          </a:p>
          <a:p>
            <a:pPr lvl="0">
              <a:spcBef>
                <a:spcPts val="0"/>
              </a:spcBef>
              <a:buNone/>
            </a:pPr>
            <a:r>
              <a:rPr lang="en-US" baseline="0" dirty="0"/>
              <a:t>Take measurements. Try to understand how the data is behaving. Try to understand what is happening in your given system, is it CPU bounded? Is it memory bounded?</a:t>
            </a:r>
          </a:p>
          <a:p>
            <a:pPr lvl="0">
              <a:spcBef>
                <a:spcPts val="0"/>
              </a:spcBef>
              <a:buNone/>
            </a:pPr>
            <a:endParaRPr lang="en-US" baseline="0" dirty="0"/>
          </a:p>
          <a:p>
            <a:pPr lvl="0">
              <a:spcBef>
                <a:spcPts val="0"/>
              </a:spcBef>
              <a:buNone/>
            </a:pPr>
            <a:r>
              <a:rPr lang="en-US" baseline="0" dirty="0"/>
              <a:t>And lastly apply the 20/80 rule. 20 percent of the code is executed 80 percent of the time. Optimize that 20 percent and you’ll solve your problem.</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Shape 5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1" name="Shape 5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And last</a:t>
            </a:r>
            <a:r>
              <a:rPr lang="en-US" baseline="0" dirty="0"/>
              <a:t> but not least, don’t assume you know already how to do things. Don’t be afraid of trying to learn more. Get involved. Ask. Try new things. Learn new things.</a:t>
            </a:r>
          </a:p>
          <a:p>
            <a:pPr lvl="0">
              <a:spcBef>
                <a:spcPts val="0"/>
              </a:spcBef>
              <a:buNone/>
            </a:pPr>
            <a:endParaRPr lang="en-US" baseline="0"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So I think this could b</a:t>
            </a:r>
            <a:r>
              <a:rPr lang="en-US" baseline="0" dirty="0"/>
              <a:t>e a good summary of what I consider important to know how to reduce CPU usage.</a:t>
            </a:r>
            <a:endParaRPr dirty="0"/>
          </a:p>
        </p:txBody>
      </p:sp>
    </p:spTree>
    <p:extLst>
      <p:ext uri="{BB962C8B-B14F-4D97-AF65-F5344CB8AC3E}">
        <p14:creationId xmlns:p14="http://schemas.microsoft.com/office/powerpoint/2010/main" val="3402490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Well. We know our</a:t>
            </a:r>
            <a:r>
              <a:rPr lang="en-US" baseline="0" dirty="0"/>
              <a:t> tools. Now we need to know where this code is going to be “run”. </a:t>
            </a:r>
          </a:p>
          <a:p>
            <a:pPr lvl="0">
              <a:spcBef>
                <a:spcPts val="0"/>
              </a:spcBef>
              <a:buNone/>
            </a:pPr>
            <a:r>
              <a:rPr lang="en-US" dirty="0"/>
              <a:t>This</a:t>
            </a:r>
            <a:r>
              <a:rPr lang="en-US" baseline="0" dirty="0"/>
              <a:t> is a quote from one professor I met in London, he used to be a compiler expert for Sony and </a:t>
            </a:r>
            <a:r>
              <a:rPr lang="en-US" baseline="0" dirty="0" err="1"/>
              <a:t>Playstation</a:t>
            </a:r>
            <a:r>
              <a:rPr lang="en-US" baseline="0" dirty="0"/>
              <a:t>. </a:t>
            </a:r>
            <a:endParaRPr lang="en-US" dirty="0"/>
          </a:p>
          <a:p>
            <a:pPr lvl="0">
              <a:spcBef>
                <a:spcPts val="0"/>
              </a:spcBef>
              <a:buNone/>
            </a:pPr>
            <a:endParaRPr lang="en-US" baseline="0" dirty="0"/>
          </a:p>
          <a:p>
            <a:pPr lvl="0">
              <a:spcBef>
                <a:spcPts val="0"/>
              </a:spcBef>
              <a:buNone/>
            </a:pPr>
            <a:r>
              <a:rPr lang="en-US" baseline="0" dirty="0"/>
              <a:t>Now I will oversimplify a bit, but, don´t forget that a CPU is something like this. Is just a pipeline, were you will have different stages where every instruction is going to be executed. It may even need some data, that has to go there.</a:t>
            </a:r>
          </a:p>
          <a:p>
            <a:pPr lvl="0">
              <a:spcBef>
                <a:spcPts val="0"/>
              </a:spcBef>
              <a:buNone/>
            </a:pPr>
            <a:r>
              <a:rPr lang="en-US" baseline="0" dirty="0"/>
              <a:t>The CPU is very good at anticipating what is going to be the next instruction, so it’s good not to try and help it, but, don´t sabotage it neither!</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Shape 5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8" name="Shape 5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4" name="Shape 3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Then, you may think, my</a:t>
            </a:r>
            <a:r>
              <a:rPr lang="en-US" baseline="0" dirty="0"/>
              <a:t> program is slow. It is slow because I´m tricking my CPU, so… lets put hundreds of those! (Like a GPU).</a:t>
            </a:r>
          </a:p>
          <a:p>
            <a:pPr lvl="0">
              <a:spcBef>
                <a:spcPts val="0"/>
              </a:spcBef>
              <a:buNone/>
            </a:pPr>
            <a:endParaRPr lang="en-US" baseline="0" dirty="0"/>
          </a:p>
          <a:p>
            <a:pPr lvl="0">
              <a:spcBef>
                <a:spcPts val="0"/>
              </a:spcBef>
              <a:buNone/>
            </a:pPr>
            <a:r>
              <a:rPr lang="en" dirty="0"/>
              <a:t>You</a:t>
            </a:r>
            <a:r>
              <a:rPr lang="en" baseline="0" dirty="0"/>
              <a:t> could expect some behaviour like this…</a:t>
            </a:r>
            <a:endParaRPr lang="e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3" name="Shape 3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But usually it</a:t>
            </a:r>
            <a:r>
              <a:rPr lang="en" baseline="0" dirty="0"/>
              <a:t> is something like this. Y</a:t>
            </a:r>
            <a:r>
              <a:rPr lang="en-US" baseline="0" dirty="0"/>
              <a:t>o</a:t>
            </a:r>
            <a:r>
              <a:rPr lang="en" baseline="0" dirty="0"/>
              <a:t>u throw threads and cores to your problem, and you don´t get an improvement, actually, some times you may even make it slower. </a:t>
            </a:r>
          </a:p>
          <a:p>
            <a:pPr lvl="0" rtl="0">
              <a:spcBef>
                <a:spcPts val="0"/>
              </a:spcBef>
              <a:buNone/>
            </a:pPr>
            <a:endParaRPr lang="en" baseline="0" dirty="0"/>
          </a:p>
          <a:p>
            <a:pPr lvl="0" rtl="0">
              <a:spcBef>
                <a:spcPts val="0"/>
              </a:spcBef>
              <a:buNone/>
            </a:pPr>
            <a:r>
              <a:rPr lang="en" baseline="0" dirty="0"/>
              <a:t>There are some elements as shared data, or shared pipelines, that can affect our performance, actually…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Shape 3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3" name="Shape 3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 CPUS are fast.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TOO FAST.</a:t>
            </a:r>
          </a:p>
          <a:p>
            <a:pPr lvl="0">
              <a:spcBef>
                <a:spcPts val="0"/>
              </a:spcBef>
              <a:buNone/>
            </a:pPr>
            <a:endParaRPr lang="en-US" dirty="0"/>
          </a:p>
          <a:p>
            <a:pPr lvl="0">
              <a:spcBef>
                <a:spcPts val="0"/>
              </a:spcBef>
              <a:buNone/>
            </a:pPr>
            <a:r>
              <a:rPr lang="en-US" dirty="0"/>
              <a:t>The</a:t>
            </a:r>
            <a:r>
              <a:rPr lang="en-US" baseline="0" dirty="0"/>
              <a:t> CPU will always be waiting for data. So, if you share some data from any of you cores, you are effectively making your CPU slower!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And there is not a single bullet</a:t>
            </a:r>
            <a:r>
              <a:rPr lang="en-US" baseline="0" dirty="0"/>
              <a:t> to sort out all the problems of the CPU. Some hints may be that aliasing can be bad (sometimes you name a same variable with different names, aka pointers to the address), the CPU then must re-fetch the data, just in case it was changed in other thread. Conditionals can be very bad, as, in case that are bad predicted, you may waste calculations in your pipeline. Virtualization is nothing more than an alias, so extreme polymorphism can be even damaging to extremely critical pieces of the code…</a:t>
            </a:r>
          </a:p>
          <a:p>
            <a:pPr lvl="0">
              <a:spcBef>
                <a:spcPts val="0"/>
              </a:spcBef>
              <a:buNone/>
            </a:pPr>
            <a:endParaRPr lang="en-US" baseline="0" dirty="0"/>
          </a:p>
          <a:p>
            <a:pPr lvl="0">
              <a:spcBef>
                <a:spcPts val="0"/>
              </a:spcBef>
              <a:buNone/>
            </a:pPr>
            <a:r>
              <a:rPr lang="en-US" baseline="0" dirty="0"/>
              <a:t>But, the most important thing of this slide is: CPUS are fast and are waiting for data. And think about the CPU like a clever pipeline of instructions. Compilers are good at translating your code to something nice for the </a:t>
            </a:r>
            <a:r>
              <a:rPr lang="en-US" baseline="0" dirty="0" err="1"/>
              <a:t>cpu</a:t>
            </a:r>
            <a:r>
              <a:rPr lang="en-US" baseline="0" dirty="0"/>
              <a:t> (and that’s why sometimes virtual machines can perform better than compiled code).</a:t>
            </a:r>
          </a:p>
          <a:p>
            <a:pPr lv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3.gif"/></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gif"/><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4.emf"/><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ángulo 14"/>
          <p:cNvSpPr/>
          <p:nvPr/>
        </p:nvSpPr>
        <p:spPr>
          <a:xfrm>
            <a:off x="0" y="0"/>
            <a:ext cx="9144000" cy="4264269"/>
          </a:xfrm>
          <a:prstGeom prst="rect">
            <a:avLst/>
          </a:prstGeom>
          <a:solidFill>
            <a:srgbClr val="262626">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13" name="Shape 55"/>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5316023" y="1778120"/>
            <a:ext cx="3543111" cy="2101287"/>
          </a:xfrm>
          <a:prstGeom prst="rect">
            <a:avLst/>
          </a:prstGeom>
          <a:noFill/>
          <a:ln w="28575" cap="flat" cmpd="sng">
            <a:solidFill>
              <a:schemeClr val="dk2"/>
            </a:solidFill>
            <a:prstDash val="solid"/>
            <a:round/>
            <a:headEnd type="none" w="med" len="med"/>
            <a:tailEnd type="none" w="med" len="med"/>
          </a:ln>
          <a:scene3d>
            <a:camera prst="perspectiveContrastingLeftFacing" fov="3600000">
              <a:rot lat="253680" lon="2059222" rev="21557333"/>
            </a:camera>
            <a:lightRig rig="threePt" dir="t"/>
          </a:scene3d>
        </p:spPr>
      </p:pic>
      <p:sp>
        <p:nvSpPr>
          <p:cNvPr id="3" name="Oval 2"/>
          <p:cNvSpPr/>
          <p:nvPr/>
        </p:nvSpPr>
        <p:spPr>
          <a:xfrm>
            <a:off x="3636619" y="2109372"/>
            <a:ext cx="785264" cy="761747"/>
          </a:xfrm>
          <a:prstGeom prst="ellipse">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adroTexto 23"/>
          <p:cNvSpPr txBox="1"/>
          <p:nvPr/>
        </p:nvSpPr>
        <p:spPr>
          <a:xfrm>
            <a:off x="1754100" y="2109372"/>
            <a:ext cx="2184005" cy="761747"/>
          </a:xfrm>
          <a:prstGeom prst="rect">
            <a:avLst/>
          </a:prstGeom>
          <a:noFill/>
        </p:spPr>
        <p:txBody>
          <a:bodyPr wrap="square" rtlCol="0" anchor="ctr">
            <a:spAutoFit/>
          </a:bodyPr>
          <a:lstStyle/>
          <a:p>
            <a:r>
              <a:rPr lang="en-US" sz="1050" b="1" dirty="0">
                <a:solidFill>
                  <a:schemeClr val="bg1"/>
                </a:solidFill>
                <a:latin typeface="Open Sans" charset="0"/>
                <a:ea typeface="Open Sans" charset="0"/>
                <a:cs typeface="Open Sans" charset="0"/>
              </a:rPr>
              <a:t>Juanmi Huertas</a:t>
            </a:r>
          </a:p>
          <a:p>
            <a:r>
              <a:rPr lang="en-US" sz="1050" b="1" dirty="0">
                <a:solidFill>
                  <a:schemeClr val="bg1"/>
                </a:solidFill>
                <a:latin typeface="Open Sans" charset="0"/>
                <a:ea typeface="Open Sans" charset="0"/>
                <a:cs typeface="Open Sans" charset="0"/>
              </a:rPr>
              <a:t>R&amp;D Software Engineer</a:t>
            </a:r>
          </a:p>
          <a:p>
            <a:r>
              <a:rPr lang="en-US" sz="1050" b="1" dirty="0">
                <a:solidFill>
                  <a:schemeClr val="bg1"/>
                </a:solidFill>
                <a:latin typeface="Open Sans" charset="0"/>
                <a:ea typeface="Open Sans" charset="0"/>
                <a:cs typeface="Open Sans" charset="0"/>
              </a:rPr>
              <a:t>Color and Imaging team</a:t>
            </a:r>
          </a:p>
          <a:p>
            <a:r>
              <a:rPr lang="en-US" sz="1200" dirty="0">
                <a:solidFill>
                  <a:schemeClr val="bg1"/>
                </a:solidFill>
                <a:latin typeface="Open Sans" charset="0"/>
                <a:ea typeface="Open Sans" charset="0"/>
                <a:cs typeface="Open Sans" charset="0"/>
              </a:rPr>
              <a:t>HP</a:t>
            </a:r>
            <a:endParaRPr lang="en-US" sz="1050" dirty="0">
              <a:solidFill>
                <a:schemeClr val="bg1"/>
              </a:solidFill>
              <a:latin typeface="Open Sans" charset="0"/>
              <a:ea typeface="Open Sans" charset="0"/>
              <a:cs typeface="Open Sans" charset="0"/>
            </a:endParaRPr>
          </a:p>
        </p:txBody>
      </p:sp>
      <p:pic>
        <p:nvPicPr>
          <p:cNvPr id="25" name="Shape 60"/>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3707547" y="2164333"/>
            <a:ext cx="651824" cy="651824"/>
          </a:xfrm>
          <a:prstGeom prst="rect">
            <a:avLst/>
          </a:prstGeom>
          <a:noFill/>
          <a:ln>
            <a:noFill/>
          </a:ln>
        </p:spPr>
      </p:pic>
      <p:sp>
        <p:nvSpPr>
          <p:cNvPr id="31" name="Oval 30"/>
          <p:cNvSpPr/>
          <p:nvPr/>
        </p:nvSpPr>
        <p:spPr>
          <a:xfrm>
            <a:off x="785092" y="2044558"/>
            <a:ext cx="875674" cy="878936"/>
          </a:xfrm>
          <a:prstGeom prst="ellipse">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Imagen 2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9699" y="2104369"/>
            <a:ext cx="771754" cy="77175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Imagen 1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0" y="766708"/>
            <a:ext cx="9144000" cy="657934"/>
          </a:xfrm>
          <a:prstGeom prst="rect">
            <a:avLst/>
          </a:prstGeom>
        </p:spPr>
      </p:pic>
      <p:sp>
        <p:nvSpPr>
          <p:cNvPr id="23" name="CuadroTexto 22"/>
          <p:cNvSpPr txBox="1"/>
          <p:nvPr/>
        </p:nvSpPr>
        <p:spPr>
          <a:xfrm>
            <a:off x="14633" y="582295"/>
            <a:ext cx="8705087" cy="954107"/>
          </a:xfrm>
          <a:prstGeom prst="rect">
            <a:avLst/>
          </a:prstGeom>
          <a:noFill/>
        </p:spPr>
        <p:txBody>
          <a:bodyPr wrap="square" rtlCol="0" anchor="ctr">
            <a:spAutoFit/>
          </a:bodyPr>
          <a:lstStyle/>
          <a:p>
            <a:pPr algn="r"/>
            <a:r>
              <a:rPr lang="en-US" sz="3200" b="1" dirty="0">
                <a:solidFill>
                  <a:schemeClr val="bg1"/>
                </a:solidFill>
                <a:latin typeface="Open Sans" charset="0"/>
                <a:ea typeface="Open Sans" charset="0"/>
                <a:cs typeface="Open Sans" charset="0"/>
              </a:rPr>
              <a:t>How to save the world while programming? </a:t>
            </a:r>
          </a:p>
          <a:p>
            <a:pPr algn="r"/>
            <a:r>
              <a:rPr lang="en-US" sz="2400" b="1" dirty="0">
                <a:solidFill>
                  <a:schemeClr val="bg1"/>
                </a:solidFill>
                <a:latin typeface="Open Sans" charset="0"/>
                <a:ea typeface="Open Sans" charset="0"/>
                <a:cs typeface="Open Sans" charset="0"/>
              </a:rPr>
              <a:t>7 ‘tips’ on sparing CPU cycles</a:t>
            </a:r>
          </a:p>
        </p:txBody>
      </p:sp>
    </p:spTree>
    <p:extLst>
      <p:ext uri="{BB962C8B-B14F-4D97-AF65-F5344CB8AC3E}">
        <p14:creationId xmlns:p14="http://schemas.microsoft.com/office/powerpoint/2010/main" val="49082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12"/>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Shape 41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14" name="Shape 41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3) Know your hardware: Memory</a:t>
            </a:r>
          </a:p>
        </p:txBody>
      </p:sp>
      <p:sp>
        <p:nvSpPr>
          <p:cNvPr id="415" name="Shape 415"/>
          <p:cNvSpPr txBox="1">
            <a:spLocks noGrp="1"/>
          </p:cNvSpPr>
          <p:nvPr>
            <p:ph type="body" idx="1"/>
          </p:nvPr>
        </p:nvSpPr>
        <p:spPr>
          <a:xfrm>
            <a:off x="311700" y="2447467"/>
            <a:ext cx="8520600" cy="2121333"/>
          </a:xfrm>
          <a:prstGeom prst="rect">
            <a:avLst/>
          </a:prstGeom>
        </p:spPr>
        <p:txBody>
          <a:bodyPr lIns="91425" tIns="91425" rIns="91425" bIns="91425" anchor="t" anchorCtr="0">
            <a:noAutofit/>
          </a:bodyPr>
          <a:lstStyle/>
          <a:p>
            <a:pPr lvl="0">
              <a:spcAft>
                <a:spcPts val="0"/>
              </a:spcAft>
              <a:buClr>
                <a:schemeClr val="dk1"/>
              </a:buClr>
              <a:buSzPct val="78571"/>
            </a:pPr>
            <a:r>
              <a:rPr lang="en" sz="1400" i="1" dirty="0">
                <a:solidFill>
                  <a:schemeClr val="bg1"/>
                </a:solidFill>
              </a:rPr>
              <a:t>“The only bad thing about theoretical computing </a:t>
            </a:r>
          </a:p>
          <a:p>
            <a:pPr lvl="0">
              <a:spcAft>
                <a:spcPts val="0"/>
              </a:spcAft>
              <a:buClr>
                <a:schemeClr val="dk1"/>
              </a:buClr>
              <a:buSzPct val="78571"/>
            </a:pPr>
            <a:r>
              <a:rPr lang="en" sz="1400" i="1" dirty="0">
                <a:solidFill>
                  <a:schemeClr val="bg1"/>
                </a:solidFill>
              </a:rPr>
              <a:t>is that there are no theoretical computers.”     </a:t>
            </a:r>
          </a:p>
          <a:p>
            <a:pPr lvl="0">
              <a:spcAft>
                <a:spcPts val="0"/>
              </a:spcAft>
              <a:buClr>
                <a:schemeClr val="dk1"/>
              </a:buClr>
              <a:buSzPct val="78571"/>
            </a:pPr>
            <a:r>
              <a:rPr lang="en" sz="1400" dirty="0">
                <a:solidFill>
                  <a:schemeClr val="bg1"/>
                </a:solidFill>
              </a:rPr>
              <a:t>Andy Thomason.</a:t>
            </a:r>
          </a:p>
          <a:p>
            <a:pPr lvl="0">
              <a:spcAft>
                <a:spcPts val="0"/>
              </a:spcAft>
              <a:buClr>
                <a:schemeClr val="dk1"/>
              </a:buClr>
              <a:buSzPct val="78571"/>
            </a:pPr>
            <a:endParaRPr sz="1400" dirty="0">
              <a:solidFill>
                <a:schemeClr val="bg1"/>
              </a:solidFill>
            </a:endParaRPr>
          </a:p>
          <a:p>
            <a:pPr marL="514350" lvl="0" indent="-285750" rtl="0">
              <a:spcBef>
                <a:spcPts val="0"/>
              </a:spcBef>
              <a:buClr>
                <a:schemeClr val="bg1"/>
              </a:buClr>
              <a:buFont typeface="Arial" panose="020B0604020202020204" pitchFamily="34" charset="0"/>
              <a:buChar char="•"/>
            </a:pPr>
            <a:r>
              <a:rPr lang="en" dirty="0">
                <a:solidFill>
                  <a:schemeClr val="bg1"/>
                </a:solidFill>
              </a:rPr>
              <a:t>Jeff Dean numbers.</a:t>
            </a:r>
          </a:p>
          <a:p>
            <a:pPr marL="514350" lvl="0" indent="-285750" rtl="0">
              <a:spcBef>
                <a:spcPts val="0"/>
              </a:spcBef>
              <a:buClr>
                <a:schemeClr val="bg1"/>
              </a:buClr>
              <a:buFont typeface="Arial" panose="020B0604020202020204" pitchFamily="34" charset="0"/>
              <a:buChar char="•"/>
            </a:pPr>
            <a:r>
              <a:rPr lang="en" dirty="0">
                <a:solidFill>
                  <a:schemeClr val="bg1"/>
                </a:solidFill>
              </a:rPr>
              <a:t>Cache speed &amp; size comparison.</a:t>
            </a:r>
          </a:p>
        </p:txBody>
      </p:sp>
      <p:sp>
        <p:nvSpPr>
          <p:cNvPr id="416" name="Shape 41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10</a:t>
            </a:fld>
            <a:endParaRPr lang="en">
              <a:solidFill>
                <a:schemeClr val="bg1"/>
              </a:solidFill>
            </a:endParaRPr>
          </a:p>
        </p:txBody>
      </p:sp>
      <p:sp>
        <p:nvSpPr>
          <p:cNvPr id="417" name="Shape 417"/>
          <p:cNvSpPr txBox="1">
            <a:spLocks noGrp="1"/>
          </p:cNvSpPr>
          <p:nvPr>
            <p:ph type="body" idx="1"/>
          </p:nvPr>
        </p:nvSpPr>
        <p:spPr>
          <a:xfrm>
            <a:off x="249300" y="1152475"/>
            <a:ext cx="3737100" cy="1201111"/>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a:t>
            </a:r>
          </a:p>
          <a:p>
            <a:pPr marL="914400" lvl="0" indent="0" rtl="0">
              <a:spcBef>
                <a:spcPts val="0"/>
              </a:spcBef>
              <a:buNone/>
            </a:pPr>
            <a:r>
              <a:rPr lang="en" dirty="0">
                <a:solidFill>
                  <a:schemeClr val="bg1"/>
                </a:solidFill>
              </a:rPr>
              <a:t>Waiting for data!</a:t>
            </a:r>
            <a:endParaRPr dirty="0">
              <a:solidFill>
                <a:schemeClr val="bg1"/>
              </a:solidFill>
            </a:endParaRP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026" name="Picture 2" descr="http://ggsoku.com/wp-content/uploads/domino-computer-0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1591" y="1459027"/>
            <a:ext cx="3450866" cy="18829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 grpId="0"/>
      <p:bldP spid="41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21"/>
        <p:cNvGrpSpPr/>
        <p:nvPr/>
      </p:nvGrpSpPr>
      <p:grpSpPr>
        <a:xfrm>
          <a:off x="0" y="0"/>
          <a:ext cx="0" cy="0"/>
          <a:chOff x="0" y="0"/>
          <a:chExt cx="0" cy="0"/>
        </a:xfrm>
      </p:grpSpPr>
      <p:sp>
        <p:nvSpPr>
          <p:cNvPr id="21" name="Rectangle 20"/>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Shape 42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23" name="Shape 423"/>
          <p:cNvSpPr txBox="1">
            <a:spLocks noGrp="1"/>
          </p:cNvSpPr>
          <p:nvPr>
            <p:ph type="body" idx="1"/>
          </p:nvPr>
        </p:nvSpPr>
        <p:spPr>
          <a:xfrm>
            <a:off x="136934" y="923875"/>
            <a:ext cx="2519700" cy="3416400"/>
          </a:xfrm>
          <a:prstGeom prst="rect">
            <a:avLst/>
          </a:prstGeom>
        </p:spPr>
        <p:txBody>
          <a:bodyPr lIns="91425" tIns="91425" rIns="91425" bIns="91425" anchor="t" anchorCtr="0">
            <a:noAutofit/>
          </a:bodyPr>
          <a:lstStyle/>
          <a:p>
            <a:pPr lvl="0" rtl="0">
              <a:lnSpc>
                <a:spcPct val="100000"/>
              </a:lnSpc>
              <a:spcBef>
                <a:spcPts val="0"/>
              </a:spcBef>
              <a:spcAft>
                <a:spcPts val="0"/>
              </a:spcAft>
              <a:buNone/>
            </a:pPr>
            <a:r>
              <a:rPr lang="en" dirty="0">
                <a:solidFill>
                  <a:schemeClr val="bg1"/>
                </a:solidFill>
              </a:rPr>
              <a:t>Jeff Dean </a:t>
            </a:r>
          </a:p>
          <a:p>
            <a:pPr lvl="0" rtl="0">
              <a:lnSpc>
                <a:spcPct val="100000"/>
              </a:lnSpc>
              <a:spcBef>
                <a:spcPts val="0"/>
              </a:spcBef>
              <a:spcAft>
                <a:spcPts val="0"/>
              </a:spcAft>
              <a:buNone/>
            </a:pPr>
            <a:r>
              <a:rPr lang="en" dirty="0">
                <a:solidFill>
                  <a:schemeClr val="bg1"/>
                </a:solidFill>
              </a:rPr>
              <a:t>numbers!</a:t>
            </a:r>
          </a:p>
          <a:p>
            <a:pPr lvl="0" rtl="0">
              <a:spcBef>
                <a:spcPts val="0"/>
              </a:spcBef>
              <a:buNone/>
            </a:pPr>
            <a:endParaRPr dirty="0">
              <a:solidFill>
                <a:schemeClr val="bg1"/>
              </a:solidFill>
            </a:endParaRPr>
          </a:p>
        </p:txBody>
      </p:sp>
      <p:sp>
        <p:nvSpPr>
          <p:cNvPr id="424" name="Shape 424"/>
          <p:cNvSpPr txBox="1"/>
          <p:nvPr/>
        </p:nvSpPr>
        <p:spPr>
          <a:xfrm>
            <a:off x="1359647" y="890148"/>
            <a:ext cx="7839182" cy="3560252"/>
          </a:xfrm>
          <a:prstGeom prst="rect">
            <a:avLst/>
          </a:prstGeom>
          <a:noFill/>
          <a:ln>
            <a:noFill/>
          </a:ln>
        </p:spPr>
        <p:txBody>
          <a:bodyPr lIns="91425" tIns="91425" rIns="91425" bIns="91425" anchor="t" anchorCtr="0">
            <a:noAutofit/>
          </a:bodyPr>
          <a:lstStyle/>
          <a:p>
            <a:pPr lvl="0" rtl="0">
              <a:spcBef>
                <a:spcPts val="0"/>
              </a:spcBef>
              <a:buNone/>
            </a:pPr>
            <a:r>
              <a:rPr lang="en" sz="1100" dirty="0">
                <a:solidFill>
                  <a:schemeClr val="bg1"/>
                </a:solidFill>
                <a:latin typeface="Consolas" panose="020B0609020204030204" pitchFamily="49" charset="0"/>
                <a:sym typeface="Consolas"/>
              </a:rPr>
              <a:t>Latency Comparison Numbers</a:t>
            </a:r>
          </a:p>
          <a:p>
            <a:pPr lvl="0" rtl="0">
              <a:spcBef>
                <a:spcPts val="0"/>
              </a:spcBef>
              <a:buNone/>
            </a:pPr>
            <a:r>
              <a:rPr lang="en" sz="1100" dirty="0">
                <a:solidFill>
                  <a:schemeClr val="bg1"/>
                </a:solidFill>
                <a:latin typeface="Consolas" panose="020B0609020204030204" pitchFamily="49" charset="0"/>
                <a:sym typeface="Consolas"/>
              </a:rPr>
              <a:t>--------------------------</a:t>
            </a:r>
          </a:p>
          <a:p>
            <a:pPr lvl="0" rtl="0">
              <a:spcBef>
                <a:spcPts val="0"/>
              </a:spcBef>
              <a:buNone/>
            </a:pPr>
            <a:r>
              <a:rPr lang="en" sz="1100" dirty="0">
                <a:solidFill>
                  <a:schemeClr val="bg1"/>
                </a:solidFill>
                <a:latin typeface="Consolas" panose="020B0609020204030204" pitchFamily="49" charset="0"/>
                <a:sym typeface="Consolas"/>
              </a:rPr>
              <a:t>L1 cache reference                           0.5 ns</a:t>
            </a:r>
          </a:p>
          <a:p>
            <a:pPr lvl="0" rtl="0">
              <a:spcBef>
                <a:spcPts val="0"/>
              </a:spcBef>
              <a:buNone/>
            </a:pPr>
            <a:r>
              <a:rPr lang="en" sz="1100" dirty="0">
                <a:solidFill>
                  <a:schemeClr val="bg1"/>
                </a:solidFill>
                <a:latin typeface="Consolas" panose="020B0609020204030204" pitchFamily="49" charset="0"/>
                <a:sym typeface="Consolas"/>
              </a:rPr>
              <a:t>Branch mispredict                            5   ns</a:t>
            </a:r>
          </a:p>
          <a:p>
            <a:pPr lvl="0" rtl="0">
              <a:spcBef>
                <a:spcPts val="0"/>
              </a:spcBef>
              <a:buNone/>
            </a:pPr>
            <a:r>
              <a:rPr lang="en" sz="1100" dirty="0">
                <a:solidFill>
                  <a:schemeClr val="bg1"/>
                </a:solidFill>
                <a:latin typeface="Consolas" panose="020B0609020204030204" pitchFamily="49" charset="0"/>
                <a:sym typeface="Consolas"/>
              </a:rPr>
              <a:t>L2 cache reference                           7   ns                    14x L1 cache</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Mutex lock/unlock                           25   ns</a:t>
            </a:r>
          </a:p>
          <a:p>
            <a:pPr lvl="0" rtl="0">
              <a:spcBef>
                <a:spcPts val="0"/>
              </a:spcBef>
              <a:buNone/>
            </a:pPr>
            <a:r>
              <a:rPr lang="en" sz="1100" dirty="0">
                <a:solidFill>
                  <a:schemeClr val="bg1"/>
                </a:solidFill>
                <a:latin typeface="Consolas" panose="020B0609020204030204" pitchFamily="49" charset="0"/>
                <a:sym typeface="Consolas"/>
              </a:rPr>
              <a:t>Main memory reference                      100   ns                    20x L2 cache, 200x L1 cache</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Compress 1K bytes with Zippy             3,000   ns        3 us</a:t>
            </a:r>
          </a:p>
          <a:p>
            <a:pPr lvl="0" rtl="0">
              <a:spcBef>
                <a:spcPts val="0"/>
              </a:spcBef>
              <a:buNone/>
            </a:pPr>
            <a:r>
              <a:rPr lang="en" sz="1100" dirty="0">
                <a:solidFill>
                  <a:schemeClr val="bg1"/>
                </a:solidFill>
                <a:latin typeface="Consolas" panose="020B0609020204030204" pitchFamily="49" charset="0"/>
                <a:sym typeface="Consolas"/>
              </a:rPr>
              <a:t>Send 1K bytes over 1 Gbps network       10,000   ns       10 us</a:t>
            </a:r>
          </a:p>
          <a:p>
            <a:pPr lvl="0" rtl="0">
              <a:spcBef>
                <a:spcPts val="0"/>
              </a:spcBef>
              <a:buNone/>
            </a:pPr>
            <a:r>
              <a:rPr lang="en" sz="1100" dirty="0">
                <a:solidFill>
                  <a:schemeClr val="bg1"/>
                </a:solidFill>
                <a:latin typeface="Consolas" panose="020B0609020204030204" pitchFamily="49" charset="0"/>
                <a:sym typeface="Consolas"/>
              </a:rPr>
              <a:t>Read 4K randomly from SSD*             150,000   ns      150 us          ~1GB/sec SSD</a:t>
            </a:r>
          </a:p>
          <a:p>
            <a:pPr lvl="0" rtl="0">
              <a:spcBef>
                <a:spcPts val="0"/>
              </a:spcBef>
              <a:buNone/>
            </a:pPr>
            <a:r>
              <a:rPr lang="en" sz="1100" dirty="0">
                <a:solidFill>
                  <a:schemeClr val="bg1"/>
                </a:solidFill>
                <a:latin typeface="Consolas" panose="020B0609020204030204" pitchFamily="49" charset="0"/>
                <a:sym typeface="Consolas"/>
              </a:rPr>
              <a:t>Read 1 MB sequentially from memory     250,000   ns      250 us</a:t>
            </a:r>
          </a:p>
          <a:p>
            <a:pPr lvl="0" rtl="0">
              <a:spcBef>
                <a:spcPts val="0"/>
              </a:spcBef>
              <a:buNone/>
            </a:pPr>
            <a:r>
              <a:rPr lang="en" sz="1100" dirty="0">
                <a:solidFill>
                  <a:schemeClr val="bg1"/>
                </a:solidFill>
                <a:latin typeface="Consolas" panose="020B0609020204030204" pitchFamily="49" charset="0"/>
                <a:sym typeface="Consolas"/>
              </a:rPr>
              <a:t>Round trip within same datacenter      500,000   ns      500 us</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Read 1 MB sequentially from SSD*     1,000,000   ns    1,000 us    1 ms  ~1GB/sec SSD, 4X memory</a:t>
            </a:r>
          </a:p>
          <a:p>
            <a:pPr lvl="0" rtl="0">
              <a:spcBef>
                <a:spcPts val="0"/>
              </a:spcBef>
              <a:buNone/>
            </a:pPr>
            <a:r>
              <a:rPr lang="en" sz="1100" dirty="0">
                <a:solidFill>
                  <a:schemeClr val="bg1"/>
                </a:solidFill>
                <a:latin typeface="Consolas" panose="020B0609020204030204" pitchFamily="49" charset="0"/>
                <a:sym typeface="Consolas"/>
              </a:rPr>
              <a:t>Disk seek                           10,000,000   ns   10,000 us   10 ms  20x datacenter roundtrip</a:t>
            </a:r>
          </a:p>
          <a:p>
            <a:pPr lvl="0" rtl="0">
              <a:spcBef>
                <a:spcPts val="0"/>
              </a:spcBef>
              <a:buNone/>
            </a:pPr>
            <a:r>
              <a:rPr lang="en" sz="1100" dirty="0">
                <a:solidFill>
                  <a:schemeClr val="bg1"/>
                </a:solidFill>
                <a:latin typeface="Consolas" panose="020B0609020204030204" pitchFamily="49" charset="0"/>
                <a:sym typeface="Consolas"/>
              </a:rPr>
              <a:t>Read 1 MB sequentially from disk    20,000,000   ns   20,000 us   20 ms  80x memory, 20X SSD</a:t>
            </a:r>
          </a:p>
          <a:p>
            <a:pPr lvl="0" rtl="0">
              <a:spcBef>
                <a:spcPts val="0"/>
              </a:spcBef>
              <a:buNone/>
            </a:pPr>
            <a:r>
              <a:rPr lang="en" sz="1100" dirty="0">
                <a:solidFill>
                  <a:schemeClr val="bg1"/>
                </a:solidFill>
                <a:latin typeface="Consolas" panose="020B0609020204030204" pitchFamily="49" charset="0"/>
                <a:sym typeface="Consolas"/>
              </a:rPr>
              <a:t>Send packet CA-&gt;Netherlands-&gt;CA    150,000,000   ns  150,000 us  150 ms</a:t>
            </a:r>
          </a:p>
          <a:p>
            <a:pPr lvl="0" rtl="0">
              <a:spcBef>
                <a:spcPts val="0"/>
              </a:spcBef>
              <a:buNone/>
            </a:pPr>
            <a:endParaRPr sz="1100" dirty="0">
              <a:solidFill>
                <a:schemeClr val="bg1"/>
              </a:solidFill>
              <a:latin typeface="Consolas" panose="020B0609020204030204" pitchFamily="49" charset="0"/>
            </a:endParaRPr>
          </a:p>
        </p:txBody>
      </p:sp>
      <p:sp>
        <p:nvSpPr>
          <p:cNvPr id="425" name="Shape 42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11</a:t>
            </a:fld>
            <a:endParaRPr lang="en">
              <a:solidFill>
                <a:schemeClr val="bg1"/>
              </a:solidFill>
            </a:endParaRPr>
          </a:p>
        </p:txBody>
      </p:sp>
      <p:sp>
        <p:nvSpPr>
          <p:cNvPr id="426" name="Shape 426"/>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0" name="Shape 121"/>
          <p:cNvSpPr txBox="1"/>
          <p:nvPr/>
        </p:nvSpPr>
        <p:spPr>
          <a:xfrm>
            <a:off x="-11300" y="4865125"/>
            <a:ext cx="7316226" cy="572700"/>
          </a:xfrm>
          <a:prstGeom prst="rect">
            <a:avLst/>
          </a:prstGeom>
          <a:noFill/>
          <a:ln>
            <a:noFill/>
          </a:ln>
        </p:spPr>
        <p:txBody>
          <a:bodyPr lIns="91425" tIns="91425" rIns="91425" bIns="91425" anchor="t" anchorCtr="0">
            <a:noAutofit/>
          </a:bodyPr>
          <a:lstStyle/>
          <a:p>
            <a:pPr lvl="0" rtl="0">
              <a:spcBef>
                <a:spcPts val="0"/>
              </a:spcBef>
              <a:buNone/>
            </a:pPr>
            <a:r>
              <a:rPr lang="en-US" sz="1000" dirty="0">
                <a:solidFill>
                  <a:schemeClr val="bg1"/>
                </a:solidFill>
              </a:rPr>
              <a:t>Note: These numbers are not perfectly accurate, and they don’t intent to be. The order of magnitude are accurate, though. </a:t>
            </a:r>
            <a:endParaRPr lang="en" sz="1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424">
                                            <p:txEl>
                                              <p:pRg st="2" end="2"/>
                                            </p:txEl>
                                          </p:spTgt>
                                        </p:tgtEl>
                                        <p:attrNameLst>
                                          <p:attrName>style.fontWeight</p:attrName>
                                        </p:attrNameLst>
                                      </p:cBhvr>
                                      <p:to>
                                        <p:strVal val="bold"/>
                                      </p:to>
                                    </p:set>
                                  </p:childTnLst>
                                </p:cTn>
                              </p:par>
                              <p:par>
                                <p:cTn id="7" presetID="15" presetClass="emph" presetSubtype="0" nodeType="withEffect">
                                  <p:stCondLst>
                                    <p:cond delay="0"/>
                                  </p:stCondLst>
                                  <p:iterate type="lt">
                                    <p:tmAbs val="25"/>
                                  </p:iterate>
                                  <p:childTnLst>
                                    <p:set>
                                      <p:cBhvr override="childStyle">
                                        <p:cTn id="8" dur="indefinite"/>
                                        <p:tgtEl>
                                          <p:spTgt spid="424">
                                            <p:txEl>
                                              <p:pRg st="4" end="4"/>
                                            </p:txEl>
                                          </p:spTgt>
                                        </p:tgtEl>
                                        <p:attrNameLst>
                                          <p:attrName>style.fontWeight</p:attrName>
                                        </p:attrNameLst>
                                      </p:cBhvr>
                                      <p:to>
                                        <p:strVal val="bold"/>
                                      </p:to>
                                    </p:set>
                                  </p:childTnLst>
                                </p:cTn>
                              </p:par>
                              <p:par>
                                <p:cTn id="9" presetID="15" presetClass="emph" presetSubtype="0" nodeType="withEffect">
                                  <p:stCondLst>
                                    <p:cond delay="0"/>
                                  </p:stCondLst>
                                  <p:iterate type="lt">
                                    <p:tmAbs val="25"/>
                                  </p:iterate>
                                  <p:childTnLst>
                                    <p:set>
                                      <p:cBhvr override="childStyle">
                                        <p:cTn id="10" dur="indefinite"/>
                                        <p:tgtEl>
                                          <p:spTgt spid="424">
                                            <p:txEl>
                                              <p:pRg st="7" end="7"/>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30"/>
        <p:cNvGrpSpPr/>
        <p:nvPr/>
      </p:nvGrpSpPr>
      <p:grpSpPr>
        <a:xfrm>
          <a:off x="0" y="0"/>
          <a:ext cx="0" cy="0"/>
          <a:chOff x="0" y="0"/>
          <a:chExt cx="0" cy="0"/>
        </a:xfrm>
      </p:grpSpPr>
      <p:sp>
        <p:nvSpPr>
          <p:cNvPr id="30" name="Rectangle 2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Shape 431"/>
          <p:cNvSpPr txBox="1">
            <a:spLocks noGrp="1"/>
          </p:cNvSpPr>
          <p:nvPr>
            <p:ph type="body" idx="1"/>
          </p:nvPr>
        </p:nvSpPr>
        <p:spPr>
          <a:xfrm>
            <a:off x="3084358" y="945525"/>
            <a:ext cx="2767967" cy="732203"/>
          </a:xfrm>
          <a:prstGeom prst="rect">
            <a:avLst/>
          </a:prstGeom>
        </p:spPr>
        <p:txBody>
          <a:bodyPr lIns="91425" tIns="91425" rIns="91425" bIns="91425" anchor="t" anchorCtr="0">
            <a:noAutofit/>
          </a:bodyPr>
          <a:lstStyle/>
          <a:p>
            <a:pPr lvl="0" algn="ctr" rtl="0">
              <a:lnSpc>
                <a:spcPct val="100000"/>
              </a:lnSpc>
              <a:spcBef>
                <a:spcPts val="0"/>
              </a:spcBef>
              <a:spcAft>
                <a:spcPts val="0"/>
              </a:spcAft>
              <a:buNone/>
            </a:pPr>
            <a:r>
              <a:rPr lang="en" dirty="0">
                <a:solidFill>
                  <a:schemeClr val="bg1"/>
                </a:solidFill>
              </a:rPr>
              <a:t>Speed comparison</a:t>
            </a:r>
          </a:p>
          <a:p>
            <a:pPr lvl="0" algn="ctr" rtl="0">
              <a:lnSpc>
                <a:spcPct val="100000"/>
              </a:lnSpc>
              <a:spcBef>
                <a:spcPts val="0"/>
              </a:spcBef>
              <a:spcAft>
                <a:spcPts val="0"/>
              </a:spcAft>
              <a:buNone/>
            </a:pPr>
            <a:r>
              <a:rPr lang="en" sz="1200" dirty="0">
                <a:solidFill>
                  <a:schemeClr val="bg1"/>
                </a:solidFill>
              </a:rPr>
              <a:t>(to scale, duh!)</a:t>
            </a:r>
          </a:p>
          <a:p>
            <a:pPr lvl="0" algn="ctr" rtl="0">
              <a:lnSpc>
                <a:spcPct val="100000"/>
              </a:lnSpc>
              <a:spcBef>
                <a:spcPts val="0"/>
              </a:spcBef>
              <a:spcAft>
                <a:spcPts val="0"/>
              </a:spcAft>
              <a:buNone/>
            </a:pPr>
            <a:endParaRPr dirty="0">
              <a:solidFill>
                <a:schemeClr val="bg1"/>
              </a:solidFill>
            </a:endParaRPr>
          </a:p>
        </p:txBody>
      </p:sp>
      <p:sp>
        <p:nvSpPr>
          <p:cNvPr id="436" name="Shape 436"/>
          <p:cNvSpPr/>
          <p:nvPr/>
        </p:nvSpPr>
        <p:spPr>
          <a:xfrm>
            <a:off x="7273268" y="2469391"/>
            <a:ext cx="333600" cy="218700"/>
          </a:xfrm>
          <a:prstGeom prst="cloudCallout">
            <a:avLst>
              <a:gd name="adj1" fmla="val 50835"/>
              <a:gd name="adj2" fmla="val 943"/>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7" name="Shape 437"/>
          <p:cNvSpPr/>
          <p:nvPr/>
        </p:nvSpPr>
        <p:spPr>
          <a:xfrm>
            <a:off x="7273268" y="3021179"/>
            <a:ext cx="333600" cy="218700"/>
          </a:xfrm>
          <a:prstGeom prst="cloudCallout">
            <a:avLst>
              <a:gd name="adj1" fmla="val 50835"/>
              <a:gd name="adj2" fmla="val 274"/>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8" name="Shape 438"/>
          <p:cNvSpPr/>
          <p:nvPr/>
        </p:nvSpPr>
        <p:spPr>
          <a:xfrm>
            <a:off x="7273268" y="3575754"/>
            <a:ext cx="333600" cy="218700"/>
          </a:xfrm>
          <a:prstGeom prst="cloudCallout">
            <a:avLst>
              <a:gd name="adj1" fmla="val 49426"/>
              <a:gd name="adj2" fmla="val 11248"/>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9" name="Shape 439"/>
          <p:cNvSpPr/>
          <p:nvPr/>
        </p:nvSpPr>
        <p:spPr>
          <a:xfrm>
            <a:off x="7273268" y="1883804"/>
            <a:ext cx="333600" cy="218700"/>
          </a:xfrm>
          <a:prstGeom prst="cloudCallout">
            <a:avLst>
              <a:gd name="adj1" fmla="val 51304"/>
              <a:gd name="adj2" fmla="val -2298"/>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0" name="Shape 44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41" name="Shape 44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12</a:t>
            </a:fld>
            <a:endParaRPr lang="en">
              <a:solidFill>
                <a:schemeClr val="bg1"/>
              </a:solidFill>
            </a:endParaRPr>
          </a:p>
        </p:txBody>
      </p:sp>
      <p:sp>
        <p:nvSpPr>
          <p:cNvPr id="442" name="Shape 442"/>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sp>
        <p:nvSpPr>
          <p:cNvPr id="443" name="Shape 443"/>
          <p:cNvSpPr txBox="1"/>
          <p:nvPr/>
        </p:nvSpPr>
        <p:spPr>
          <a:xfrm>
            <a:off x="1008289" y="1749287"/>
            <a:ext cx="755100" cy="2122500"/>
          </a:xfrm>
          <a:prstGeom prst="rect">
            <a:avLst/>
          </a:prstGeom>
          <a:solidFill>
            <a:srgbClr val="CCCCCC"/>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algn="ctr" rtl="0">
              <a:spcBef>
                <a:spcPts val="0"/>
              </a:spcBef>
              <a:buNone/>
            </a:pPr>
            <a:endParaRPr dirty="0"/>
          </a:p>
          <a:p>
            <a:pPr lvl="0" algn="ctr" rtl="0">
              <a:spcBef>
                <a:spcPts val="0"/>
              </a:spcBef>
              <a:buNone/>
            </a:pPr>
            <a:endParaRPr dirty="0"/>
          </a:p>
          <a:p>
            <a:pPr lvl="0" algn="ctr" rtl="0">
              <a:spcBef>
                <a:spcPts val="0"/>
              </a:spcBef>
              <a:buNone/>
            </a:pPr>
            <a:endParaRPr dirty="0"/>
          </a:p>
          <a:p>
            <a:pPr lvl="0" algn="ctr" rtl="0">
              <a:spcBef>
                <a:spcPts val="0"/>
              </a:spcBef>
              <a:buNone/>
            </a:pPr>
            <a:endParaRPr dirty="0"/>
          </a:p>
          <a:p>
            <a:pPr lvl="0" algn="ctr">
              <a:spcBef>
                <a:spcPts val="0"/>
              </a:spcBef>
              <a:buNone/>
            </a:pPr>
            <a:r>
              <a:rPr lang="en" dirty="0"/>
              <a:t>CPU</a:t>
            </a:r>
          </a:p>
        </p:txBody>
      </p:sp>
      <p:sp>
        <p:nvSpPr>
          <p:cNvPr id="432" name="Shape 432"/>
          <p:cNvSpPr txBox="1"/>
          <p:nvPr/>
        </p:nvSpPr>
        <p:spPr>
          <a:xfrm>
            <a:off x="7021468" y="1771609"/>
            <a:ext cx="729707" cy="430500"/>
          </a:xfrm>
          <a:prstGeom prst="rect">
            <a:avLst/>
          </a:prstGeom>
          <a:solidFill>
            <a:srgbClr val="00FF00"/>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L1</a:t>
            </a:r>
          </a:p>
        </p:txBody>
      </p:sp>
      <p:sp>
        <p:nvSpPr>
          <p:cNvPr id="433" name="Shape 433"/>
          <p:cNvSpPr txBox="1"/>
          <p:nvPr/>
        </p:nvSpPr>
        <p:spPr>
          <a:xfrm>
            <a:off x="7021468" y="2354409"/>
            <a:ext cx="729707" cy="430500"/>
          </a:xfrm>
          <a:prstGeom prst="rect">
            <a:avLst/>
          </a:prstGeom>
          <a:solidFill>
            <a:srgbClr val="6FA8DC"/>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L2</a:t>
            </a:r>
          </a:p>
        </p:txBody>
      </p:sp>
      <p:sp>
        <p:nvSpPr>
          <p:cNvPr id="434" name="Shape 434"/>
          <p:cNvSpPr txBox="1"/>
          <p:nvPr/>
        </p:nvSpPr>
        <p:spPr>
          <a:xfrm>
            <a:off x="7021425" y="2908984"/>
            <a:ext cx="729707" cy="430500"/>
          </a:xfrm>
          <a:prstGeom prst="rect">
            <a:avLst/>
          </a:prstGeom>
          <a:solidFill>
            <a:srgbClr val="C27BA0"/>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L3</a:t>
            </a:r>
          </a:p>
        </p:txBody>
      </p:sp>
      <p:sp>
        <p:nvSpPr>
          <p:cNvPr id="435" name="Shape 435"/>
          <p:cNvSpPr txBox="1"/>
          <p:nvPr/>
        </p:nvSpPr>
        <p:spPr>
          <a:xfrm>
            <a:off x="7021468" y="3463559"/>
            <a:ext cx="729707" cy="430500"/>
          </a:xfrm>
          <a:prstGeom prst="rect">
            <a:avLst/>
          </a:prstGeom>
          <a:solidFill>
            <a:srgbClr val="E06666"/>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sz="1200"/>
              <a:t>MM</a:t>
            </a:r>
          </a:p>
        </p:txBody>
      </p:sp>
      <p:pic>
        <p:nvPicPr>
          <p:cNvPr id="2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3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8"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rtl="0">
              <a:spcBef>
                <a:spcPts val="0"/>
              </a:spcBef>
              <a:buNone/>
            </a:pPr>
            <a:r>
              <a:rPr lang="en" sz="1000" dirty="0">
                <a:solidFill>
                  <a:schemeClr val="bg1"/>
                </a:solidFill>
              </a:rPr>
              <a:t>Inspired in ‘Data-oriented desing and C++’. Mike Acton. </a:t>
            </a:r>
            <a:r>
              <a:rPr lang="en-US" sz="1000" dirty="0">
                <a:solidFill>
                  <a:schemeClr val="bg1"/>
                </a:solidFill>
              </a:rPr>
              <a:t>C</a:t>
            </a:r>
            <a:r>
              <a:rPr lang="en" sz="1000" dirty="0">
                <a:solidFill>
                  <a:schemeClr val="bg1"/>
                </a:solidFill>
              </a:rPr>
              <a:t>ppcon’14.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4.72222E-6 4.32099E-6 L -0.66511 4.32099E-6 " pathEditMode="relative" rAng="0" ptsTypes="AA">
                                      <p:cBhvr>
                                        <p:cTn id="6" dur="500" fill="hold"/>
                                        <p:tgtEl>
                                          <p:spTgt spid="439"/>
                                        </p:tgtEl>
                                        <p:attrNameLst>
                                          <p:attrName>ppt_x</p:attrName>
                                          <p:attrName>ppt_y</p:attrName>
                                        </p:attrNameLst>
                                      </p:cBhvr>
                                      <p:rCtr x="-33264" y="0"/>
                                    </p:animMotion>
                                  </p:childTnLst>
                                </p:cTn>
                              </p:par>
                            </p:childTnLst>
                          </p:cTn>
                        </p:par>
                        <p:par>
                          <p:cTn id="7" fill="hold">
                            <p:stCondLst>
                              <p:cond delay="500"/>
                            </p:stCondLst>
                            <p:childTnLst>
                              <p:par>
                                <p:cTn id="8" presetID="35" presetClass="path" presetSubtype="0" accel="50000" decel="50000" fill="hold" grpId="0" nodeType="afterEffect">
                                  <p:stCondLst>
                                    <p:cond delay="500"/>
                                  </p:stCondLst>
                                  <p:childTnLst>
                                    <p:animMotion origin="layout" path="M 4.72222E-6 -4.5679E-6 L -0.66059 -4.5679E-6 " pathEditMode="relative" rAng="0" ptsTypes="AA">
                                      <p:cBhvr>
                                        <p:cTn id="9" dur="1750" fill="hold"/>
                                        <p:tgtEl>
                                          <p:spTgt spid="436"/>
                                        </p:tgtEl>
                                        <p:attrNameLst>
                                          <p:attrName>ppt_x</p:attrName>
                                          <p:attrName>ppt_y</p:attrName>
                                        </p:attrNameLst>
                                      </p:cBhvr>
                                      <p:rCtr x="-33038" y="0"/>
                                    </p:animMotion>
                                  </p:childTnLst>
                                </p:cTn>
                              </p:par>
                            </p:childTnLst>
                          </p:cTn>
                        </p:par>
                        <p:par>
                          <p:cTn id="10" fill="hold">
                            <p:stCondLst>
                              <p:cond delay="2750"/>
                            </p:stCondLst>
                            <p:childTnLst>
                              <p:par>
                                <p:cTn id="11" presetID="35" presetClass="path" presetSubtype="0" accel="50000" decel="50000" fill="hold" grpId="0" nodeType="afterEffect">
                                  <p:stCondLst>
                                    <p:cond delay="250"/>
                                  </p:stCondLst>
                                  <p:childTnLst>
                                    <p:animMotion origin="layout" path="M 4.72222E-6 -1.97531E-6 L -0.65886 -1.97531E-6 " pathEditMode="relative" rAng="0" ptsTypes="AA">
                                      <p:cBhvr>
                                        <p:cTn id="12" dur="7500" fill="hold"/>
                                        <p:tgtEl>
                                          <p:spTgt spid="437"/>
                                        </p:tgtEl>
                                        <p:attrNameLst>
                                          <p:attrName>ppt_x</p:attrName>
                                          <p:attrName>ppt_y</p:attrName>
                                        </p:attrNameLst>
                                      </p:cBhvr>
                                      <p:rCtr x="-32951" y="0"/>
                                    </p:animMotion>
                                  </p:childTnLst>
                                </p:cTn>
                              </p:par>
                            </p:childTnLst>
                          </p:cTn>
                        </p:par>
                        <p:par>
                          <p:cTn id="13" fill="hold">
                            <p:stCondLst>
                              <p:cond delay="10500"/>
                            </p:stCondLst>
                            <p:childTnLst>
                              <p:par>
                                <p:cTn id="14" presetID="35" presetClass="path" presetSubtype="0" accel="50000" decel="50000" fill="hold" grpId="0" nodeType="afterEffect">
                                  <p:stCondLst>
                                    <p:cond delay="0"/>
                                  </p:stCondLst>
                                  <p:childTnLst>
                                    <p:animMotion origin="layout" path="M 4.72222E-6 1.97531E-6 L -0.65886 1.97531E-6 " pathEditMode="relative" rAng="0" ptsTypes="AA">
                                      <p:cBhvr>
                                        <p:cTn id="15" dur="12500" fill="hold"/>
                                        <p:tgtEl>
                                          <p:spTgt spid="438"/>
                                        </p:tgtEl>
                                        <p:attrNameLst>
                                          <p:attrName>ppt_x</p:attrName>
                                          <p:attrName>ppt_y</p:attrName>
                                        </p:attrNameLst>
                                      </p:cBhvr>
                                      <p:rCtr x="-329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6" grpId="0" animBg="1"/>
      <p:bldP spid="437" grpId="0" animBg="1"/>
      <p:bldP spid="438" grpId="0" animBg="1"/>
      <p:bldP spid="4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12"/>
        <p:cNvGrpSpPr/>
        <p:nvPr/>
      </p:nvGrpSpPr>
      <p:grpSpPr>
        <a:xfrm>
          <a:off x="0" y="0"/>
          <a:ext cx="0" cy="0"/>
          <a:chOff x="0" y="0"/>
          <a:chExt cx="0" cy="0"/>
        </a:xfrm>
      </p:grpSpPr>
      <p:sp>
        <p:nvSpPr>
          <p:cNvPr id="22" name="Rectangle 21"/>
          <p:cNvSpPr/>
          <p:nvPr/>
        </p:nvSpPr>
        <p:spPr>
          <a:xfrm>
            <a:off x="6878"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13" name="Shape 41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14" name="Shape 41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sp>
        <p:nvSpPr>
          <p:cNvPr id="416" name="Shape 41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13</a:t>
            </a:fld>
            <a:endParaRPr lang="en">
              <a:solidFill>
                <a:schemeClr val="bg1"/>
              </a:solidFill>
            </a:endParaRPr>
          </a:p>
        </p:txBody>
      </p:sp>
      <p:sp>
        <p:nvSpPr>
          <p:cNvPr id="417" name="Shape 417"/>
          <p:cNvSpPr txBox="1">
            <a:spLocks noGrp="1"/>
          </p:cNvSpPr>
          <p:nvPr>
            <p:ph type="body" idx="1"/>
          </p:nvPr>
        </p:nvSpPr>
        <p:spPr>
          <a:xfrm>
            <a:off x="471935" y="940293"/>
            <a:ext cx="7940955" cy="492579"/>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 Waiting for data!</a:t>
            </a:r>
            <a:endParaRPr dirty="0">
              <a:solidFill>
                <a:schemeClr val="bg1"/>
              </a:solidFill>
            </a:endParaRP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1" name="Shape 417"/>
          <p:cNvSpPr txBox="1">
            <a:spLocks/>
          </p:cNvSpPr>
          <p:nvPr/>
        </p:nvSpPr>
        <p:spPr>
          <a:xfrm>
            <a:off x="471935" y="1267780"/>
            <a:ext cx="8211453" cy="52659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The </a:t>
            </a:r>
            <a:r>
              <a:rPr lang="es-ES" dirty="0" err="1">
                <a:solidFill>
                  <a:schemeClr val="bg1"/>
                </a:solidFill>
              </a:rPr>
              <a:t>level</a:t>
            </a:r>
            <a:r>
              <a:rPr lang="es-ES" dirty="0">
                <a:solidFill>
                  <a:schemeClr val="bg1"/>
                </a:solidFill>
              </a:rPr>
              <a:t> 1 </a:t>
            </a:r>
            <a:r>
              <a:rPr lang="es-ES" b="1" dirty="0">
                <a:solidFill>
                  <a:schemeClr val="bg1"/>
                </a:solidFill>
              </a:rPr>
              <a:t>cache</a:t>
            </a:r>
            <a:r>
              <a:rPr lang="es-ES" dirty="0">
                <a:solidFill>
                  <a:schemeClr val="bg1"/>
                </a:solidFill>
              </a:rPr>
              <a:t> </a:t>
            </a:r>
            <a:r>
              <a:rPr lang="es-ES" dirty="0" err="1">
                <a:solidFill>
                  <a:schemeClr val="bg1"/>
                </a:solidFill>
              </a:rPr>
              <a:t>is</a:t>
            </a:r>
            <a:r>
              <a:rPr lang="es-ES" dirty="0">
                <a:solidFill>
                  <a:schemeClr val="bg1"/>
                </a:solidFill>
              </a:rPr>
              <a:t> </a:t>
            </a:r>
            <a:r>
              <a:rPr lang="es-ES" b="1" dirty="0" err="1">
                <a:solidFill>
                  <a:schemeClr val="bg1"/>
                </a:solidFill>
              </a:rPr>
              <a:t>too</a:t>
            </a:r>
            <a:r>
              <a:rPr lang="es-ES" b="1" dirty="0">
                <a:solidFill>
                  <a:schemeClr val="bg1"/>
                </a:solidFill>
              </a:rPr>
              <a:t> </a:t>
            </a:r>
            <a:r>
              <a:rPr lang="es-ES" dirty="0" err="1">
                <a:solidFill>
                  <a:schemeClr val="bg1"/>
                </a:solidFill>
              </a:rPr>
              <a:t>fast</a:t>
            </a:r>
            <a:r>
              <a:rPr lang="es-ES" dirty="0">
                <a:solidFill>
                  <a:schemeClr val="bg1"/>
                </a:solidFill>
              </a:rPr>
              <a:t>. The </a:t>
            </a:r>
            <a:r>
              <a:rPr lang="es-ES" b="1" dirty="0" err="1">
                <a:solidFill>
                  <a:schemeClr val="bg1"/>
                </a:solidFill>
              </a:rPr>
              <a:t>main</a:t>
            </a:r>
            <a:r>
              <a:rPr lang="es-ES" b="1" dirty="0">
                <a:solidFill>
                  <a:schemeClr val="bg1"/>
                </a:solidFill>
              </a:rPr>
              <a:t> </a:t>
            </a:r>
            <a:r>
              <a:rPr lang="es-ES" b="1" dirty="0" err="1">
                <a:solidFill>
                  <a:schemeClr val="bg1"/>
                </a:solidFill>
              </a:rPr>
              <a:t>memory</a:t>
            </a:r>
            <a:r>
              <a:rPr lang="es-ES" b="1" dirty="0">
                <a:solidFill>
                  <a:schemeClr val="bg1"/>
                </a:solidFill>
              </a:rPr>
              <a:t> </a:t>
            </a:r>
            <a:r>
              <a:rPr lang="es-ES" dirty="0" err="1">
                <a:solidFill>
                  <a:schemeClr val="bg1"/>
                </a:solidFill>
              </a:rPr>
              <a:t>is</a:t>
            </a:r>
            <a:r>
              <a:rPr lang="es-ES" dirty="0">
                <a:solidFill>
                  <a:schemeClr val="bg1"/>
                </a:solidFill>
              </a:rPr>
              <a:t> </a:t>
            </a:r>
            <a:r>
              <a:rPr lang="es-ES" b="1" dirty="0">
                <a:solidFill>
                  <a:schemeClr val="bg1"/>
                </a:solidFill>
              </a:rPr>
              <a:t>BORINGLY </a:t>
            </a:r>
            <a:r>
              <a:rPr lang="es-ES" dirty="0" err="1">
                <a:solidFill>
                  <a:schemeClr val="bg1"/>
                </a:solidFill>
              </a:rPr>
              <a:t>slow</a:t>
            </a:r>
            <a:r>
              <a:rPr lang="es-ES" dirty="0">
                <a:solidFill>
                  <a:schemeClr val="bg1"/>
                </a:solidFill>
              </a:rPr>
              <a:t>.</a:t>
            </a:r>
          </a:p>
          <a:p>
            <a:endParaRPr lang="es-ES" dirty="0">
              <a:solidFill>
                <a:schemeClr val="bg1"/>
              </a:solidFill>
            </a:endParaRPr>
          </a:p>
          <a:p>
            <a:endParaRPr lang="es-ES" dirty="0">
              <a:solidFill>
                <a:schemeClr val="bg1"/>
              </a:solidFill>
            </a:endParaRPr>
          </a:p>
          <a:p>
            <a:endParaRPr lang="es-ES" dirty="0">
              <a:solidFill>
                <a:schemeClr val="bg1"/>
              </a:solidFill>
            </a:endParaRPr>
          </a:p>
          <a:p>
            <a:endParaRPr lang="es-ES" dirty="0">
              <a:solidFill>
                <a:schemeClr val="bg1"/>
              </a:solidFill>
            </a:endParaRPr>
          </a:p>
        </p:txBody>
      </p:sp>
      <p:sp>
        <p:nvSpPr>
          <p:cNvPr id="24" name="Shape 417"/>
          <p:cNvSpPr txBox="1">
            <a:spLocks/>
          </p:cNvSpPr>
          <p:nvPr/>
        </p:nvSpPr>
        <p:spPr>
          <a:xfrm>
            <a:off x="366470" y="3332349"/>
            <a:ext cx="8000521" cy="107783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Data </a:t>
            </a:r>
            <a:r>
              <a:rPr lang="es-ES" dirty="0" err="1">
                <a:solidFill>
                  <a:schemeClr val="bg1"/>
                </a:solidFill>
              </a:rPr>
              <a:t>that</a:t>
            </a:r>
            <a:r>
              <a:rPr lang="es-ES" dirty="0">
                <a:solidFill>
                  <a:schemeClr val="bg1"/>
                </a:solidFill>
              </a:rPr>
              <a:t> </a:t>
            </a:r>
            <a:r>
              <a:rPr lang="es-ES" dirty="0" err="1">
                <a:solidFill>
                  <a:schemeClr val="bg1"/>
                </a:solidFill>
              </a:rPr>
              <a:t>fits</a:t>
            </a:r>
            <a:r>
              <a:rPr lang="es-ES" dirty="0">
                <a:solidFill>
                  <a:schemeClr val="bg1"/>
                </a:solidFill>
              </a:rPr>
              <a:t> </a:t>
            </a:r>
            <a:r>
              <a:rPr lang="es-ES" dirty="0" err="1">
                <a:solidFill>
                  <a:schemeClr val="bg1"/>
                </a:solidFill>
              </a:rPr>
              <a:t>the</a:t>
            </a:r>
            <a:r>
              <a:rPr lang="es-ES" dirty="0">
                <a:solidFill>
                  <a:schemeClr val="bg1"/>
                </a:solidFill>
              </a:rPr>
              <a:t> cache, compact data, and data </a:t>
            </a:r>
            <a:r>
              <a:rPr lang="es-ES" dirty="0" err="1">
                <a:solidFill>
                  <a:schemeClr val="bg1"/>
                </a:solidFill>
              </a:rPr>
              <a:t>contiguous</a:t>
            </a:r>
            <a:r>
              <a:rPr lang="es-ES" dirty="0">
                <a:solidFill>
                  <a:schemeClr val="bg1"/>
                </a:solidFill>
              </a:rPr>
              <a:t> in </a:t>
            </a:r>
            <a:r>
              <a:rPr lang="es-ES" dirty="0" err="1">
                <a:solidFill>
                  <a:schemeClr val="bg1"/>
                </a:solidFill>
              </a:rPr>
              <a:t>memory</a:t>
            </a:r>
            <a:r>
              <a:rPr lang="es-ES" dirty="0">
                <a:solidFill>
                  <a:schemeClr val="bg1"/>
                </a:solidFill>
              </a:rPr>
              <a:t>.</a:t>
            </a:r>
          </a:p>
          <a:p>
            <a:r>
              <a:rPr lang="es-ES" u="sng" dirty="0" err="1">
                <a:solidFill>
                  <a:schemeClr val="bg1"/>
                </a:solidFill>
              </a:rPr>
              <a:t>Code</a:t>
            </a:r>
            <a:r>
              <a:rPr lang="es-ES" dirty="0">
                <a:solidFill>
                  <a:schemeClr val="bg1"/>
                </a:solidFill>
              </a:rPr>
              <a:t> </a:t>
            </a:r>
            <a:r>
              <a:rPr lang="es-ES" dirty="0" err="1">
                <a:solidFill>
                  <a:schemeClr val="bg1"/>
                </a:solidFill>
              </a:rPr>
              <a:t>that</a:t>
            </a:r>
            <a:r>
              <a:rPr lang="es-ES" dirty="0">
                <a:solidFill>
                  <a:schemeClr val="bg1"/>
                </a:solidFill>
              </a:rPr>
              <a:t> </a:t>
            </a:r>
            <a:r>
              <a:rPr lang="es-ES" dirty="0" err="1">
                <a:solidFill>
                  <a:schemeClr val="bg1"/>
                </a:solidFill>
              </a:rPr>
              <a:t>fits</a:t>
            </a:r>
            <a:r>
              <a:rPr lang="es-ES" dirty="0">
                <a:solidFill>
                  <a:schemeClr val="bg1"/>
                </a:solidFill>
              </a:rPr>
              <a:t> </a:t>
            </a:r>
            <a:r>
              <a:rPr lang="es-ES" dirty="0" err="1">
                <a:solidFill>
                  <a:schemeClr val="bg1"/>
                </a:solidFill>
              </a:rPr>
              <a:t>the</a:t>
            </a:r>
            <a:r>
              <a:rPr lang="es-ES" dirty="0">
                <a:solidFill>
                  <a:schemeClr val="bg1"/>
                </a:solidFill>
              </a:rPr>
              <a:t> cache, compact </a:t>
            </a:r>
            <a:r>
              <a:rPr lang="es-ES" u="sng" dirty="0" err="1">
                <a:solidFill>
                  <a:schemeClr val="bg1"/>
                </a:solidFill>
              </a:rPr>
              <a:t>code</a:t>
            </a:r>
            <a:r>
              <a:rPr lang="es-ES" dirty="0">
                <a:solidFill>
                  <a:schemeClr val="bg1"/>
                </a:solidFill>
              </a:rPr>
              <a:t>, and </a:t>
            </a:r>
            <a:r>
              <a:rPr lang="es-ES" u="sng" dirty="0" err="1">
                <a:solidFill>
                  <a:schemeClr val="bg1"/>
                </a:solidFill>
              </a:rPr>
              <a:t>code</a:t>
            </a:r>
            <a:r>
              <a:rPr lang="es-ES" dirty="0">
                <a:solidFill>
                  <a:schemeClr val="bg1"/>
                </a:solidFill>
              </a:rPr>
              <a:t> </a:t>
            </a:r>
            <a:r>
              <a:rPr lang="es-ES" dirty="0" err="1">
                <a:solidFill>
                  <a:schemeClr val="bg1"/>
                </a:solidFill>
              </a:rPr>
              <a:t>contiguous</a:t>
            </a:r>
            <a:r>
              <a:rPr lang="es-ES" dirty="0">
                <a:solidFill>
                  <a:schemeClr val="bg1"/>
                </a:solidFill>
              </a:rPr>
              <a:t> in </a:t>
            </a:r>
            <a:r>
              <a:rPr lang="es-ES" dirty="0" err="1">
                <a:solidFill>
                  <a:schemeClr val="bg1"/>
                </a:solidFill>
              </a:rPr>
              <a:t>memory</a:t>
            </a:r>
            <a:r>
              <a:rPr lang="es-ES" dirty="0">
                <a:solidFill>
                  <a:schemeClr val="bg1"/>
                </a:solidFill>
              </a:rPr>
              <a:t>.</a:t>
            </a:r>
          </a:p>
          <a:p>
            <a:endParaRPr lang="es-ES" dirty="0">
              <a:solidFill>
                <a:schemeClr val="bg1"/>
              </a:solidFill>
            </a:endParaRPr>
          </a:p>
          <a:p>
            <a:endParaRPr lang="es-ES" dirty="0">
              <a:solidFill>
                <a:schemeClr val="bg1"/>
              </a:solidFill>
            </a:endParaRPr>
          </a:p>
        </p:txBody>
      </p:sp>
      <p:sp>
        <p:nvSpPr>
          <p:cNvPr id="28" name="Shape 435"/>
          <p:cNvSpPr txBox="1"/>
          <p:nvPr/>
        </p:nvSpPr>
        <p:spPr>
          <a:xfrm>
            <a:off x="5238616" y="1963675"/>
            <a:ext cx="3128375" cy="1192274"/>
          </a:xfrm>
          <a:prstGeom prst="rect">
            <a:avLst/>
          </a:prstGeom>
          <a:solidFill>
            <a:srgbClr val="E06666"/>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algn="ctr" rtl="0">
              <a:spcBef>
                <a:spcPts val="0"/>
              </a:spcBef>
              <a:buNone/>
            </a:pPr>
            <a:r>
              <a:rPr lang="en" sz="1200" dirty="0"/>
              <a:t>Main memory: 100MB</a:t>
            </a:r>
          </a:p>
          <a:p>
            <a:pPr lvl="0" algn="ctr" rtl="0">
              <a:spcBef>
                <a:spcPts val="0"/>
              </a:spcBef>
              <a:buNone/>
            </a:pPr>
            <a:endParaRPr lang="en" sz="1200" dirty="0"/>
          </a:p>
          <a:p>
            <a:pPr lvl="0" algn="ctr" rtl="0">
              <a:spcBef>
                <a:spcPts val="0"/>
              </a:spcBef>
              <a:buNone/>
            </a:pPr>
            <a:r>
              <a:rPr lang="en" sz="1200" dirty="0"/>
              <a:t>DATA + CODE!</a:t>
            </a:r>
          </a:p>
        </p:txBody>
      </p:sp>
      <p:sp>
        <p:nvSpPr>
          <p:cNvPr id="27" name="Shape 434"/>
          <p:cNvSpPr txBox="1"/>
          <p:nvPr/>
        </p:nvSpPr>
        <p:spPr>
          <a:xfrm>
            <a:off x="3862566" y="1955986"/>
            <a:ext cx="250270" cy="1195067"/>
          </a:xfrm>
          <a:prstGeom prst="rect">
            <a:avLst/>
          </a:prstGeom>
          <a:solidFill>
            <a:srgbClr val="C27BA0"/>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26" name="Shape 433"/>
          <p:cNvSpPr txBox="1"/>
          <p:nvPr/>
        </p:nvSpPr>
        <p:spPr>
          <a:xfrm>
            <a:off x="2674599" y="2494639"/>
            <a:ext cx="62188" cy="117763"/>
          </a:xfrm>
          <a:prstGeom prst="rect">
            <a:avLst/>
          </a:prstGeom>
          <a:solidFill>
            <a:srgbClr val="6FA8DC"/>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25" name="Shape 432"/>
          <p:cNvSpPr txBox="1"/>
          <p:nvPr/>
        </p:nvSpPr>
        <p:spPr>
          <a:xfrm>
            <a:off x="1551128" y="2553520"/>
            <a:ext cx="93851" cy="11742"/>
          </a:xfrm>
          <a:prstGeom prst="rect">
            <a:avLst/>
          </a:prstGeom>
          <a:solidFill>
            <a:srgbClr val="00FF00"/>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15" name="Shape 417"/>
          <p:cNvSpPr txBox="1">
            <a:spLocks/>
          </p:cNvSpPr>
          <p:nvPr/>
        </p:nvSpPr>
        <p:spPr>
          <a:xfrm>
            <a:off x="4135616" y="2315106"/>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L3</a:t>
            </a:r>
          </a:p>
          <a:p>
            <a:endParaRPr lang="es-ES" dirty="0">
              <a:solidFill>
                <a:schemeClr val="bg1"/>
              </a:solidFill>
            </a:endParaRPr>
          </a:p>
          <a:p>
            <a:endParaRPr lang="es-ES" dirty="0">
              <a:solidFill>
                <a:schemeClr val="bg1"/>
              </a:solidFill>
            </a:endParaRPr>
          </a:p>
        </p:txBody>
      </p:sp>
      <p:sp>
        <p:nvSpPr>
          <p:cNvPr id="16" name="Shape 417"/>
          <p:cNvSpPr txBox="1">
            <a:spLocks/>
          </p:cNvSpPr>
          <p:nvPr/>
        </p:nvSpPr>
        <p:spPr>
          <a:xfrm>
            <a:off x="2770366" y="2316827"/>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L2</a:t>
            </a:r>
          </a:p>
          <a:p>
            <a:endParaRPr lang="es-ES" dirty="0">
              <a:solidFill>
                <a:schemeClr val="bg1"/>
              </a:solidFill>
            </a:endParaRPr>
          </a:p>
          <a:p>
            <a:endParaRPr lang="es-ES" dirty="0">
              <a:solidFill>
                <a:schemeClr val="bg1"/>
              </a:solidFill>
            </a:endParaRPr>
          </a:p>
        </p:txBody>
      </p:sp>
      <p:sp>
        <p:nvSpPr>
          <p:cNvPr id="18" name="Shape 417"/>
          <p:cNvSpPr txBox="1">
            <a:spLocks/>
          </p:cNvSpPr>
          <p:nvPr/>
        </p:nvSpPr>
        <p:spPr>
          <a:xfrm>
            <a:off x="1638022" y="2316827"/>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L1</a:t>
            </a:r>
          </a:p>
          <a:p>
            <a:endParaRPr lang="es-ES" dirty="0">
              <a:solidFill>
                <a:schemeClr val="bg1"/>
              </a:solidFill>
            </a:endParaRPr>
          </a:p>
          <a:p>
            <a:endParaRPr lang="es-ES" dirty="0">
              <a:solidFill>
                <a:schemeClr val="bg1"/>
              </a:solidFill>
            </a:endParaRPr>
          </a:p>
        </p:txBody>
      </p:sp>
    </p:spTree>
    <p:extLst>
      <p:ext uri="{BB962C8B-B14F-4D97-AF65-F5344CB8AC3E}">
        <p14:creationId xmlns:p14="http://schemas.microsoft.com/office/powerpoint/2010/main" val="844526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7" grpId="0"/>
      <p:bldP spid="21" grpId="0"/>
      <p:bldP spid="24" grpId="0" uiExpand="1" build="p"/>
      <p:bldP spid="28" grpId="0" animBg="1"/>
      <p:bldP spid="27" grpId="0" animBg="1"/>
      <p:bldP spid="26" grpId="0" animBg="1"/>
      <p:bldP spid="25" grpId="0" animBg="1"/>
      <p:bldP spid="15" grpId="0" uiExpand="1" build="p"/>
      <p:bldP spid="16" grpId="0" uiExpand="1" build="p"/>
      <p:bldP spid="18"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31"/>
        <p:cNvGrpSpPr/>
        <p:nvPr/>
      </p:nvGrpSpPr>
      <p:grpSpPr>
        <a:xfrm>
          <a:off x="0" y="0"/>
          <a:ext cx="0" cy="0"/>
          <a:chOff x="0" y="0"/>
          <a:chExt cx="0" cy="0"/>
        </a:xfrm>
      </p:grpSpPr>
      <p:sp>
        <p:nvSpPr>
          <p:cNvPr id="20" name="Rectangle 1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Things to know, so far…</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tools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rtl="0">
              <a:lnSpc>
                <a:spcPct val="100000"/>
              </a:lnSpc>
              <a:spcBef>
                <a:spcPts val="0"/>
              </a:spcBef>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L1 cache is fast, main memory is very slow.</a:t>
            </a:r>
          </a:p>
          <a:p>
            <a:pPr marL="571500" lvl="0" indent="-342900">
              <a:lnSpc>
                <a:spcPct val="100000"/>
              </a:lnSpc>
              <a:spcAft>
                <a:spcPts val="0"/>
              </a:spcAft>
              <a:buClr>
                <a:schemeClr val="bg1"/>
              </a:buClr>
              <a:buFont typeface="+mj-lt"/>
              <a:buAutoNum type="arabicParenR"/>
            </a:pPr>
            <a:r>
              <a:rPr lang="en" dirty="0">
                <a:solidFill>
                  <a:schemeClr val="bg1"/>
                </a:solidFill>
              </a:rPr>
              <a:t> </a:t>
            </a:r>
          </a:p>
          <a:p>
            <a:pPr marL="228600" lvl="1">
              <a:lnSpc>
                <a:spcPct val="100000"/>
              </a:lnSpc>
              <a:spcAft>
                <a:spcPts val="0"/>
              </a:spcAft>
              <a:buClr>
                <a:schemeClr val="bg1"/>
              </a:buClr>
            </a:pPr>
            <a:r>
              <a:rPr lang="en" dirty="0">
                <a:solidFill>
                  <a:schemeClr val="bg1"/>
                </a:solidFill>
              </a:rPr>
              <a:t> </a:t>
            </a:r>
          </a:p>
          <a:p>
            <a:pPr marL="571500" lvl="0" indent="-342900">
              <a:lnSpc>
                <a:spcPct val="100000"/>
              </a:lnSpc>
              <a:spcAft>
                <a:spcPts val="0"/>
              </a:spcAft>
              <a:buClr>
                <a:schemeClr val="bg1"/>
              </a:buClr>
              <a:buFont typeface="+mj-lt"/>
              <a:buAutoNum type="arabicParenR"/>
            </a:pPr>
            <a:r>
              <a:rPr lang="en" dirty="0">
                <a:solidFill>
                  <a:schemeClr val="bg1"/>
                </a:solidFill>
              </a:rPr>
              <a:t> </a:t>
            </a:r>
          </a:p>
          <a:p>
            <a:pPr marL="571500" lvl="1" indent="-342900">
              <a:lnSpc>
                <a:spcPct val="100000"/>
              </a:lnSpc>
              <a:spcAft>
                <a:spcPts val="0"/>
              </a:spcAft>
              <a:buClr>
                <a:schemeClr val="bg1"/>
              </a:buClr>
              <a:buFont typeface="+mj-lt"/>
              <a:buAutoNum type="arabicParenR"/>
            </a:pPr>
            <a:endParaRPr lang="en" dirty="0">
              <a:solidFill>
                <a:schemeClr val="bg1"/>
              </a:solidFill>
            </a:endParaRP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p>
          <a:p>
            <a:pPr marL="228600" lvl="1">
              <a:lnSpc>
                <a:spcPct val="100000"/>
              </a:lnSpc>
              <a:spcAft>
                <a:spcPts val="0"/>
              </a:spcAft>
              <a:buClr>
                <a:schemeClr val="bg1"/>
              </a:buClr>
            </a:pPr>
            <a:r>
              <a:rPr lang="en" dirty="0">
                <a:solidFill>
                  <a:schemeClr val="bg1"/>
                </a:solidFill>
              </a:rPr>
              <a:t> </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endParaRPr lang="en" sz="1800" b="1" dirty="0">
              <a:solidFill>
                <a:schemeClr val="bg1"/>
              </a:solidFill>
            </a:endParaRP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14</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extLst>
      <p:ext uri="{BB962C8B-B14F-4D97-AF65-F5344CB8AC3E}">
        <p14:creationId xmlns:p14="http://schemas.microsoft.com/office/powerpoint/2010/main" val="687519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77"/>
        <p:cNvGrpSpPr/>
        <p:nvPr/>
      </p:nvGrpSpPr>
      <p:grpSpPr>
        <a:xfrm>
          <a:off x="0" y="0"/>
          <a:ext cx="0" cy="0"/>
          <a:chOff x="0" y="0"/>
          <a:chExt cx="0" cy="0"/>
        </a:xfrm>
      </p:grpSpPr>
      <p:sp>
        <p:nvSpPr>
          <p:cNvPr id="26" name="Rectangle 2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Shape 278"/>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79" name="Shape 27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lt1"/>
                </a:solidFill>
              </a:rPr>
              <a:t>4) Know your numbers</a:t>
            </a:r>
          </a:p>
          <a:p>
            <a:pPr lvl="0" rtl="0">
              <a:spcBef>
                <a:spcPts val="0"/>
              </a:spcBef>
              <a:buNone/>
            </a:pPr>
            <a:endParaRPr b="1" dirty="0">
              <a:solidFill>
                <a:srgbClr val="FFFFFF"/>
              </a:solidFill>
            </a:endParaRPr>
          </a:p>
        </p:txBody>
      </p:sp>
      <p:sp>
        <p:nvSpPr>
          <p:cNvPr id="280" name="Shape 280"/>
          <p:cNvSpPr txBox="1">
            <a:spLocks noGrp="1"/>
          </p:cNvSpPr>
          <p:nvPr>
            <p:ph type="body" idx="1"/>
          </p:nvPr>
        </p:nvSpPr>
        <p:spPr>
          <a:xfrm>
            <a:off x="311700" y="875075"/>
            <a:ext cx="8520600" cy="3416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Back-of-the-envelope calculations:</a:t>
            </a:r>
          </a:p>
          <a:p>
            <a:pPr marL="514350" lvl="0" indent="-285750" rtl="0">
              <a:spcBef>
                <a:spcPts val="0"/>
              </a:spcBef>
              <a:buClr>
                <a:schemeClr val="bg1"/>
              </a:buClr>
              <a:buFont typeface="Arial" panose="020B0604020202020204" pitchFamily="34" charset="0"/>
              <a:buChar char="•"/>
            </a:pPr>
            <a:r>
              <a:rPr lang="en" dirty="0">
                <a:solidFill>
                  <a:schemeClr val="bg1"/>
                </a:solidFill>
              </a:rPr>
              <a:t>Powers of 2.</a:t>
            </a:r>
          </a:p>
          <a:p>
            <a:pPr marL="514350" lvl="0" indent="-285750" rtl="0">
              <a:spcBef>
                <a:spcPts val="0"/>
              </a:spcBef>
              <a:buClr>
                <a:schemeClr val="bg1"/>
              </a:buClr>
              <a:buFont typeface="Arial" panose="020B0604020202020204" pitchFamily="34" charset="0"/>
              <a:buChar char="•"/>
            </a:pPr>
            <a:r>
              <a:rPr lang="en" dirty="0">
                <a:solidFill>
                  <a:schemeClr val="bg1"/>
                </a:solidFill>
              </a:rPr>
              <a:t>Size_of: int, float, char...</a:t>
            </a:r>
          </a:p>
          <a:p>
            <a:pPr marL="514350" lvl="0" indent="-285750" rtl="0">
              <a:spcBef>
                <a:spcPts val="0"/>
              </a:spcBef>
              <a:buClr>
                <a:schemeClr val="bg1"/>
              </a:buClr>
              <a:buFont typeface="Arial" panose="020B0604020202020204" pitchFamily="34" charset="0"/>
              <a:buChar char="•"/>
            </a:pPr>
            <a:r>
              <a:rPr lang="en" dirty="0">
                <a:solidFill>
                  <a:schemeClr val="bg1"/>
                </a:solidFill>
              </a:rPr>
              <a:t>Size of cache </a:t>
            </a:r>
            <a:r>
              <a:rPr lang="en" sz="1000" dirty="0">
                <a:solidFill>
                  <a:schemeClr val="bg1"/>
                </a:solidFill>
              </a:rPr>
              <a:t>(Jeff Dean numbers).</a:t>
            </a:r>
          </a:p>
          <a:p>
            <a:pPr marL="514350" lvl="0" indent="-285750" rtl="0">
              <a:spcBef>
                <a:spcPts val="0"/>
              </a:spcBef>
              <a:buClr>
                <a:schemeClr val="bg1"/>
              </a:buClr>
              <a:buFont typeface="Arial" panose="020B0604020202020204" pitchFamily="34" charset="0"/>
              <a:buChar char="•"/>
            </a:pPr>
            <a:r>
              <a:rPr lang="en" dirty="0">
                <a:solidFill>
                  <a:schemeClr val="bg1"/>
                </a:solidFill>
              </a:rPr>
              <a:t>Combinatory.</a:t>
            </a:r>
          </a:p>
          <a:p>
            <a:pPr marL="514350" lvl="0" indent="-285750" rtl="0">
              <a:spcBef>
                <a:spcPts val="0"/>
              </a:spcBef>
              <a:buClr>
                <a:schemeClr val="bg1"/>
              </a:buClr>
              <a:buFont typeface="Arial" panose="020B0604020202020204" pitchFamily="34" charset="0"/>
              <a:buChar char="•"/>
            </a:pPr>
            <a:r>
              <a:rPr lang="en" dirty="0">
                <a:solidFill>
                  <a:schemeClr val="bg1"/>
                </a:solidFill>
              </a:rPr>
              <a:t>Geometrical mathematics.</a:t>
            </a:r>
          </a:p>
          <a:p>
            <a:pPr marL="514350" lvl="0" indent="-285750" rtl="0">
              <a:spcBef>
                <a:spcPts val="0"/>
              </a:spcBef>
              <a:buClr>
                <a:schemeClr val="bg1"/>
              </a:buClr>
              <a:buFont typeface="Arial" panose="020B0604020202020204" pitchFamily="34" charset="0"/>
              <a:buChar char="•"/>
            </a:pPr>
            <a:r>
              <a:rPr lang="en" dirty="0">
                <a:solidFill>
                  <a:schemeClr val="bg1"/>
                </a:solidFill>
              </a:rPr>
              <a:t>&lt;Name your own maths&gt;.</a:t>
            </a:r>
          </a:p>
        </p:txBody>
      </p:sp>
      <p:sp>
        <p:nvSpPr>
          <p:cNvPr id="281" name="Shape 28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15</a:t>
            </a:fld>
            <a:endParaRPr lang="en">
              <a:solidFill>
                <a:schemeClr val="bg1"/>
              </a:solidFill>
            </a:endParaRPr>
          </a:p>
        </p:txBody>
      </p:sp>
      <p:pic>
        <p:nvPicPr>
          <p:cNvPr id="282" name="Shape 282"/>
          <p:cNvPicPr preferRelativeResize="0"/>
          <p:nvPr/>
        </p:nvPicPr>
        <p:blipFill>
          <a:blip r:embed="rId3">
            <a:alphaModFix/>
          </a:blip>
          <a:stretch>
            <a:fillRect/>
          </a:stretch>
        </p:blipFill>
        <p:spPr>
          <a:xfrm>
            <a:off x="4451221" y="842157"/>
            <a:ext cx="1872523" cy="3416399"/>
          </a:xfrm>
          <a:prstGeom prst="rect">
            <a:avLst/>
          </a:prstGeom>
          <a:noFill/>
          <a:ln>
            <a:noFill/>
          </a:ln>
        </p:spPr>
      </p:pic>
      <p:sp>
        <p:nvSpPr>
          <p:cNvPr id="283" name="Shape 283"/>
          <p:cNvSpPr txBox="1"/>
          <p:nvPr/>
        </p:nvSpPr>
        <p:spPr>
          <a:xfrm>
            <a:off x="6565900" y="2028175"/>
            <a:ext cx="2321400" cy="1665000"/>
          </a:xfrm>
          <a:prstGeom prst="rect">
            <a:avLst/>
          </a:prstGeom>
          <a:noFill/>
          <a:ln>
            <a:noFill/>
          </a:ln>
        </p:spPr>
        <p:txBody>
          <a:bodyPr lIns="91425" tIns="91425" rIns="91425" bIns="91425" anchor="t" anchorCtr="0">
            <a:noAutofit/>
          </a:bodyPr>
          <a:lstStyle/>
          <a:p>
            <a:pPr lvl="0">
              <a:spcBef>
                <a:spcPts val="0"/>
              </a:spcBef>
              <a:buNone/>
            </a:pPr>
            <a:r>
              <a:rPr lang="en" dirty="0">
                <a:solidFill>
                  <a:schemeClr val="bg1"/>
                </a:solidFill>
              </a:rPr>
              <a:t>Example: 2</a:t>
            </a:r>
            <a:r>
              <a:rPr lang="en" baseline="30000" dirty="0">
                <a:solidFill>
                  <a:schemeClr val="bg1"/>
                </a:solidFill>
              </a:rPr>
              <a:t>24</a:t>
            </a:r>
            <a:r>
              <a:rPr lang="en" dirty="0">
                <a:solidFill>
                  <a:schemeClr val="bg1"/>
                </a:solidFill>
              </a:rPr>
              <a:t> = ?</a:t>
            </a:r>
          </a:p>
          <a:p>
            <a:pPr lvl="0" rtl="0">
              <a:spcBef>
                <a:spcPts val="0"/>
              </a:spcBef>
              <a:buNone/>
            </a:pPr>
            <a:endParaRPr dirty="0">
              <a:solidFill>
                <a:schemeClr val="bg1"/>
              </a:solidFill>
            </a:endParaRPr>
          </a:p>
          <a:p>
            <a:pPr lvl="0" rtl="0">
              <a:spcBef>
                <a:spcPts val="0"/>
              </a:spcBef>
              <a:buNone/>
            </a:pPr>
            <a:r>
              <a:rPr lang="en" dirty="0">
                <a:solidFill>
                  <a:schemeClr val="bg1"/>
                </a:solidFill>
              </a:rPr>
              <a:t>2</a:t>
            </a:r>
            <a:r>
              <a:rPr lang="en" baseline="30000" dirty="0">
                <a:solidFill>
                  <a:schemeClr val="bg1"/>
                </a:solidFill>
              </a:rPr>
              <a:t>24</a:t>
            </a:r>
            <a:r>
              <a:rPr lang="en" dirty="0">
                <a:solidFill>
                  <a:schemeClr val="bg1"/>
                </a:solidFill>
              </a:rPr>
              <a:t> = 2</a:t>
            </a:r>
            <a:r>
              <a:rPr lang="en" baseline="30000" dirty="0">
                <a:solidFill>
                  <a:schemeClr val="bg1"/>
                </a:solidFill>
              </a:rPr>
              <a:t>10</a:t>
            </a:r>
            <a:r>
              <a:rPr lang="en" dirty="0">
                <a:solidFill>
                  <a:schemeClr val="bg1"/>
                </a:solidFill>
              </a:rPr>
              <a:t> * 2</a:t>
            </a:r>
            <a:r>
              <a:rPr lang="en" baseline="30000" dirty="0">
                <a:solidFill>
                  <a:schemeClr val="bg1"/>
                </a:solidFill>
              </a:rPr>
              <a:t>10</a:t>
            </a:r>
            <a:r>
              <a:rPr lang="en" dirty="0">
                <a:solidFill>
                  <a:schemeClr val="bg1"/>
                </a:solidFill>
              </a:rPr>
              <a:t> * 2</a:t>
            </a:r>
            <a:r>
              <a:rPr lang="en" baseline="30000" dirty="0">
                <a:solidFill>
                  <a:schemeClr val="bg1"/>
                </a:solidFill>
              </a:rPr>
              <a:t>4</a:t>
            </a:r>
            <a:r>
              <a:rPr lang="en" dirty="0">
                <a:solidFill>
                  <a:schemeClr val="bg1"/>
                </a:solidFill>
              </a:rPr>
              <a:t> =</a:t>
            </a:r>
          </a:p>
          <a:p>
            <a:pPr lvl="0" rtl="0">
              <a:spcBef>
                <a:spcPts val="0"/>
              </a:spcBef>
              <a:buNone/>
            </a:pPr>
            <a:r>
              <a:rPr lang="en" dirty="0">
                <a:solidFill>
                  <a:schemeClr val="bg1"/>
                </a:solidFill>
              </a:rPr>
              <a:t>     ⋍ 1000 * 1000 * 2</a:t>
            </a:r>
            <a:r>
              <a:rPr lang="en" baseline="30000" dirty="0">
                <a:solidFill>
                  <a:schemeClr val="bg1"/>
                </a:solidFill>
              </a:rPr>
              <a:t>4</a:t>
            </a:r>
            <a:r>
              <a:rPr lang="en" dirty="0">
                <a:solidFill>
                  <a:schemeClr val="bg1"/>
                </a:solidFill>
              </a:rPr>
              <a:t> = </a:t>
            </a:r>
          </a:p>
          <a:p>
            <a:pPr lvl="0" rtl="0">
              <a:spcBef>
                <a:spcPts val="0"/>
              </a:spcBef>
              <a:buNone/>
            </a:pPr>
            <a:r>
              <a:rPr lang="en" dirty="0">
                <a:solidFill>
                  <a:schemeClr val="bg1"/>
                </a:solidFill>
              </a:rPr>
              <a:t>    </a:t>
            </a:r>
            <a:r>
              <a:rPr lang="en" sz="1000" dirty="0">
                <a:solidFill>
                  <a:schemeClr val="bg1"/>
                </a:solidFill>
              </a:rPr>
              <a:t>  </a:t>
            </a:r>
            <a:r>
              <a:rPr lang="en" dirty="0">
                <a:solidFill>
                  <a:schemeClr val="bg1"/>
                </a:solidFill>
              </a:rPr>
              <a:t>= 1000 * 1000 * 16</a:t>
            </a:r>
          </a:p>
          <a:p>
            <a:pPr lvl="0" rtl="0">
              <a:spcBef>
                <a:spcPts val="0"/>
              </a:spcBef>
              <a:buNone/>
            </a:pPr>
            <a:endParaRPr dirty="0">
              <a:solidFill>
                <a:schemeClr val="bg1"/>
              </a:solidFill>
            </a:endParaRPr>
          </a:p>
          <a:p>
            <a:pPr lvl="0" rtl="0">
              <a:spcBef>
                <a:spcPts val="0"/>
              </a:spcBef>
              <a:buNone/>
            </a:pPr>
            <a:r>
              <a:rPr lang="en" dirty="0">
                <a:solidFill>
                  <a:schemeClr val="bg1"/>
                </a:solidFill>
              </a:rPr>
              <a:t>2</a:t>
            </a:r>
            <a:r>
              <a:rPr lang="en" baseline="30000" dirty="0">
                <a:solidFill>
                  <a:schemeClr val="bg1"/>
                </a:solidFill>
              </a:rPr>
              <a:t>24</a:t>
            </a:r>
            <a:r>
              <a:rPr lang="en" dirty="0">
                <a:solidFill>
                  <a:schemeClr val="bg1"/>
                </a:solidFill>
              </a:rPr>
              <a:t> ⋍ 16.000.000</a:t>
            </a:r>
          </a:p>
        </p:txBody>
      </p:sp>
      <p:sp>
        <p:nvSpPr>
          <p:cNvPr id="285" name="Shape 285"/>
          <p:cNvSpPr/>
          <p:nvPr/>
        </p:nvSpPr>
        <p:spPr>
          <a:xfrm>
            <a:off x="5249325" y="902729"/>
            <a:ext cx="1037100" cy="33021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6" name="Shape 286"/>
          <p:cNvSpPr/>
          <p:nvPr/>
        </p:nvSpPr>
        <p:spPr>
          <a:xfrm>
            <a:off x="4505675" y="3167554"/>
            <a:ext cx="708300" cy="10374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21"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6"/>
                                        </p:tgtEl>
                                        <p:attrNameLst>
                                          <p:attrName>style.visibility</p:attrName>
                                        </p:attrNameLst>
                                      </p:cBhvr>
                                      <p:to>
                                        <p:strVal val="visible"/>
                                      </p:to>
                                    </p:set>
                                    <p:animEffect transition="in" filter="fade">
                                      <p:cBhvr>
                                        <p:cTn id="15" dur="500"/>
                                        <p:tgtEl>
                                          <p:spTgt spid="28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5"/>
                                        </p:tgtEl>
                                        <p:attrNameLst>
                                          <p:attrName>style.visibility</p:attrName>
                                        </p:attrNameLst>
                                      </p:cBhvr>
                                      <p:to>
                                        <p:strVal val="visible"/>
                                      </p:to>
                                    </p:set>
                                    <p:animEffect transition="in" filter="fade">
                                      <p:cBhvr>
                                        <p:cTn id="18" dur="500"/>
                                        <p:tgtEl>
                                          <p:spTgt spid="28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3">
                                            <p:txEl>
                                              <p:pRg st="0" end="0"/>
                                            </p:txEl>
                                          </p:spTgt>
                                        </p:tgtEl>
                                        <p:attrNameLst>
                                          <p:attrName>style.visibility</p:attrName>
                                        </p:attrNameLst>
                                      </p:cBhvr>
                                      <p:to>
                                        <p:strVal val="visible"/>
                                      </p:to>
                                    </p:set>
                                    <p:animEffect transition="in" filter="fade">
                                      <p:cBhvr>
                                        <p:cTn id="23" dur="500"/>
                                        <p:tgtEl>
                                          <p:spTgt spid="28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83">
                                            <p:txEl>
                                              <p:pRg st="2" end="2"/>
                                            </p:txEl>
                                          </p:spTgt>
                                        </p:tgtEl>
                                        <p:attrNameLst>
                                          <p:attrName>style.visibility</p:attrName>
                                        </p:attrNameLst>
                                      </p:cBhvr>
                                      <p:to>
                                        <p:strVal val="visible"/>
                                      </p:to>
                                    </p:set>
                                    <p:animEffect transition="in" filter="fade">
                                      <p:cBhvr>
                                        <p:cTn id="28" dur="500"/>
                                        <p:tgtEl>
                                          <p:spTgt spid="28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83">
                                            <p:txEl>
                                              <p:pRg st="3" end="3"/>
                                            </p:txEl>
                                          </p:spTgt>
                                        </p:tgtEl>
                                        <p:attrNameLst>
                                          <p:attrName>style.visibility</p:attrName>
                                        </p:attrNameLst>
                                      </p:cBhvr>
                                      <p:to>
                                        <p:strVal val="visible"/>
                                      </p:to>
                                    </p:set>
                                    <p:animEffect transition="in" filter="fade">
                                      <p:cBhvr>
                                        <p:cTn id="33" dur="500"/>
                                        <p:tgtEl>
                                          <p:spTgt spid="28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83">
                                            <p:txEl>
                                              <p:pRg st="4" end="4"/>
                                            </p:txEl>
                                          </p:spTgt>
                                        </p:tgtEl>
                                        <p:attrNameLst>
                                          <p:attrName>style.visibility</p:attrName>
                                        </p:attrNameLst>
                                      </p:cBhvr>
                                      <p:to>
                                        <p:strVal val="visible"/>
                                      </p:to>
                                    </p:set>
                                    <p:animEffect transition="in" filter="fade">
                                      <p:cBhvr>
                                        <p:cTn id="38" dur="500"/>
                                        <p:tgtEl>
                                          <p:spTgt spid="28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83">
                                            <p:txEl>
                                              <p:pRg st="6" end="6"/>
                                            </p:txEl>
                                          </p:spTgt>
                                        </p:tgtEl>
                                        <p:attrNameLst>
                                          <p:attrName>style.visibility</p:attrName>
                                        </p:attrNameLst>
                                      </p:cBhvr>
                                      <p:to>
                                        <p:strVal val="visible"/>
                                      </p:to>
                                    </p:set>
                                    <p:animEffect transition="in" filter="fade">
                                      <p:cBhvr>
                                        <p:cTn id="43" dur="500"/>
                                        <p:tgtEl>
                                          <p:spTgt spid="28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286"/>
                                        </p:tgtEl>
                                      </p:cBhvr>
                                    </p:animEffect>
                                    <p:set>
                                      <p:cBhvr>
                                        <p:cTn id="48" dur="1" fill="hold">
                                          <p:stCondLst>
                                            <p:cond delay="499"/>
                                          </p:stCondLst>
                                        </p:cTn>
                                        <p:tgtEl>
                                          <p:spTgt spid="28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285"/>
                                        </p:tgtEl>
                                      </p:cBhvr>
                                    </p:animEffect>
                                    <p:set>
                                      <p:cBhvr>
                                        <p:cTn id="51" dur="1" fill="hold">
                                          <p:stCondLst>
                                            <p:cond delay="499"/>
                                          </p:stCondLst>
                                        </p:cTn>
                                        <p:tgtEl>
                                          <p:spTgt spid="28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1"/>
      <p:bldP spid="283" grpId="0" build="p"/>
      <p:bldP spid="285" grpId="0" animBg="1"/>
      <p:bldP spid="285" grpId="1" animBg="1"/>
      <p:bldP spid="286" grpId="0" animBg="1"/>
      <p:bldP spid="286"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99"/>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Shape 30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01" name="Shape 3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4) Know your numbers</a:t>
            </a:r>
          </a:p>
          <a:p>
            <a:pPr lvl="0" rtl="0">
              <a:spcBef>
                <a:spcPts val="0"/>
              </a:spcBef>
              <a:buNone/>
            </a:pPr>
            <a:endParaRPr dirty="0">
              <a:solidFill>
                <a:srgbClr val="FFFFFF"/>
              </a:solidFill>
            </a:endParaRPr>
          </a:p>
        </p:txBody>
      </p:sp>
      <p:sp>
        <p:nvSpPr>
          <p:cNvPr id="302" name="Shape 30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16</a:t>
            </a:fld>
            <a:endParaRPr lang="en">
              <a:solidFill>
                <a:schemeClr val="bg1"/>
              </a:solidFill>
            </a:endParaRPr>
          </a:p>
        </p:txBody>
      </p:sp>
      <p:sp>
        <p:nvSpPr>
          <p:cNvPr id="303" name="Shape 303"/>
          <p:cNvSpPr txBox="1"/>
          <p:nvPr/>
        </p:nvSpPr>
        <p:spPr>
          <a:xfrm>
            <a:off x="311700" y="2804475"/>
            <a:ext cx="8264400" cy="1495800"/>
          </a:xfrm>
          <a:prstGeom prst="rect">
            <a:avLst/>
          </a:prstGeom>
          <a:noFill/>
          <a:ln>
            <a:noFill/>
          </a:ln>
        </p:spPr>
        <p:txBody>
          <a:bodyPr lIns="91425" tIns="91425" rIns="91425" bIns="91425" anchor="t" anchorCtr="0">
            <a:noAutofit/>
          </a:bodyPr>
          <a:lstStyle/>
          <a:p>
            <a:pPr lvl="0">
              <a:spcBef>
                <a:spcPts val="0"/>
              </a:spcBef>
              <a:buNone/>
            </a:pPr>
            <a:r>
              <a:rPr lang="en" sz="1200" dirty="0">
                <a:solidFill>
                  <a:schemeClr val="bg1"/>
                </a:solidFill>
                <a:latin typeface="Consolas"/>
                <a:ea typeface="Consolas"/>
                <a:cs typeface="Consolas"/>
                <a:sym typeface="Consolas"/>
              </a:rPr>
              <a:t>float radius;</a:t>
            </a:r>
          </a:p>
          <a:p>
            <a:pPr lvl="0">
              <a:spcBef>
                <a:spcPts val="0"/>
              </a:spcBef>
              <a:buNone/>
            </a:pPr>
            <a:endParaRPr sz="1200" dirty="0">
              <a:solidFill>
                <a:schemeClr val="bg1"/>
              </a:solidFill>
              <a:latin typeface="Consolas"/>
              <a:ea typeface="Consolas"/>
              <a:cs typeface="Consolas"/>
              <a:sym typeface="Consolas"/>
            </a:endParaRPr>
          </a:p>
          <a:p>
            <a:pPr lvl="0">
              <a:spcBef>
                <a:spcPts val="0"/>
              </a:spcBef>
              <a:buNone/>
            </a:pPr>
            <a:r>
              <a:rPr lang="en" sz="1200" dirty="0">
                <a:solidFill>
                  <a:schemeClr val="bg1"/>
                </a:solidFill>
                <a:latin typeface="Consolas"/>
                <a:ea typeface="Consolas"/>
                <a:cs typeface="Consolas"/>
                <a:sym typeface="Consolas"/>
              </a:rPr>
              <a:t>bool doCollide(point3d s1, point3d s2){</a:t>
            </a:r>
          </a:p>
          <a:p>
            <a:pPr lvl="0" indent="457200"/>
            <a:r>
              <a:rPr lang="en" sz="1200" dirty="0">
                <a:solidFill>
                  <a:schemeClr val="bg1"/>
                </a:solidFill>
                <a:latin typeface="Consolas"/>
                <a:ea typeface="Consolas"/>
                <a:cs typeface="Consolas"/>
                <a:sym typeface="Consolas"/>
              </a:rPr>
              <a:t>float distance =  sqrt( (s1.x-s2.x)^2 + (s1.y-s2.y)^2 + (s1.z-s2.z)^2 );  </a:t>
            </a:r>
          </a:p>
          <a:p>
            <a:pPr lvl="0" indent="457200"/>
            <a:r>
              <a:rPr lang="en" sz="1200" dirty="0">
                <a:solidFill>
                  <a:schemeClr val="bg1"/>
                </a:solidFill>
                <a:latin typeface="Consolas"/>
                <a:ea typeface="Consolas"/>
                <a:cs typeface="Consolas"/>
                <a:sym typeface="Consolas"/>
              </a:rPr>
              <a:t>return distance &lt; radius * 2;		</a:t>
            </a:r>
          </a:p>
          <a:p>
            <a:pPr lvl="0" rtl="0">
              <a:spcBef>
                <a:spcPts val="0"/>
              </a:spcBef>
              <a:buNone/>
            </a:pPr>
            <a:r>
              <a:rPr lang="en" sz="1200" dirty="0">
                <a:solidFill>
                  <a:schemeClr val="bg1"/>
                </a:solidFill>
                <a:latin typeface="Consolas"/>
                <a:ea typeface="Consolas"/>
                <a:cs typeface="Consolas"/>
                <a:sym typeface="Consolas"/>
              </a:rPr>
              <a:t>}</a:t>
            </a:r>
          </a:p>
          <a:p>
            <a:pPr lvl="0" rtl="0">
              <a:spcBef>
                <a:spcPts val="0"/>
              </a:spcBef>
              <a:buNone/>
            </a:pPr>
            <a:endParaRPr sz="1200" dirty="0">
              <a:solidFill>
                <a:schemeClr val="bg1"/>
              </a:solidFill>
              <a:latin typeface="Consolas"/>
              <a:ea typeface="Consolas"/>
              <a:cs typeface="Consolas"/>
              <a:sym typeface="Consolas"/>
            </a:endParaRPr>
          </a:p>
        </p:txBody>
      </p:sp>
      <p:sp>
        <p:nvSpPr>
          <p:cNvPr id="304" name="Shape 304"/>
          <p:cNvSpPr txBox="1">
            <a:spLocks noGrp="1"/>
          </p:cNvSpPr>
          <p:nvPr>
            <p:ph type="body" idx="1"/>
          </p:nvPr>
        </p:nvSpPr>
        <p:spPr>
          <a:xfrm>
            <a:off x="137550" y="1061789"/>
            <a:ext cx="8868900" cy="14046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Let’s play.</a:t>
            </a:r>
          </a:p>
          <a:p>
            <a:pPr marL="514350" lvl="0" indent="-285750" rtl="0">
              <a:spcBef>
                <a:spcPts val="0"/>
              </a:spcBef>
              <a:buClr>
                <a:schemeClr val="bg1"/>
              </a:buClr>
              <a:buFont typeface="Arial" panose="020B0604020202020204" pitchFamily="34" charset="0"/>
              <a:buChar char="•"/>
            </a:pPr>
            <a:r>
              <a:rPr lang="en" dirty="0">
                <a:solidFill>
                  <a:schemeClr val="bg1"/>
                </a:solidFill>
              </a:rPr>
              <a:t>How to know if two spheres collide with each other?</a:t>
            </a:r>
          </a:p>
          <a:p>
            <a:pPr marL="971550" lvl="1" indent="-285750" rtl="0">
              <a:spcBef>
                <a:spcPts val="0"/>
              </a:spcBef>
              <a:buClr>
                <a:schemeClr val="bg1"/>
              </a:buClr>
              <a:buFont typeface="Arial" panose="020B0604020202020204" pitchFamily="34" charset="0"/>
              <a:buChar char="•"/>
            </a:pPr>
            <a:r>
              <a:rPr lang="en" dirty="0">
                <a:solidFill>
                  <a:schemeClr val="bg1"/>
                </a:solidFill>
              </a:rPr>
              <a:t>Implement a method to detect collisions between two spheres.</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17"/>
        <p:cNvGrpSpPr/>
        <p:nvPr/>
      </p:nvGrpSpPr>
      <p:grpSpPr>
        <a:xfrm>
          <a:off x="0" y="0"/>
          <a:ext cx="0" cy="0"/>
          <a:chOff x="0" y="0"/>
          <a:chExt cx="0" cy="0"/>
        </a:xfrm>
      </p:grpSpPr>
      <p:sp>
        <p:nvSpPr>
          <p:cNvPr id="26" name="Rectangle 2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Shape 318"/>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19" name="Shape 31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4) Know your numbers</a:t>
            </a:r>
          </a:p>
          <a:p>
            <a:pPr lvl="0" rtl="0">
              <a:spcBef>
                <a:spcPts val="0"/>
              </a:spcBef>
              <a:buNone/>
            </a:pPr>
            <a:endParaRPr dirty="0">
              <a:solidFill>
                <a:srgbClr val="FFFFFF"/>
              </a:solidFill>
            </a:endParaRPr>
          </a:p>
        </p:txBody>
      </p:sp>
      <p:sp>
        <p:nvSpPr>
          <p:cNvPr id="321" name="Shape 32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17</a:t>
            </a:fld>
            <a:endParaRPr lang="en">
              <a:solidFill>
                <a:schemeClr val="bg1"/>
              </a:solidFill>
            </a:endParaRPr>
          </a:p>
        </p:txBody>
      </p:sp>
      <p:sp>
        <p:nvSpPr>
          <p:cNvPr id="322" name="Shape 322"/>
          <p:cNvSpPr txBox="1"/>
          <p:nvPr/>
        </p:nvSpPr>
        <p:spPr>
          <a:xfrm>
            <a:off x="311699" y="2804475"/>
            <a:ext cx="7973079" cy="1556700"/>
          </a:xfrm>
          <a:prstGeom prst="rect">
            <a:avLst/>
          </a:prstGeom>
          <a:noFill/>
          <a:ln>
            <a:noFill/>
          </a:ln>
        </p:spPr>
        <p:txBody>
          <a:bodyPr lIns="91425" tIns="91425" rIns="91425" bIns="91425" anchor="t" anchorCtr="0">
            <a:noAutofit/>
          </a:bodyPr>
          <a:lstStyle/>
          <a:p>
            <a:pPr lvl="0" rtl="0">
              <a:spcBef>
                <a:spcPts val="0"/>
              </a:spcBef>
              <a:buNone/>
            </a:pPr>
            <a:r>
              <a:rPr lang="en" sz="1200" dirty="0">
                <a:solidFill>
                  <a:schemeClr val="bg1"/>
                </a:solidFill>
                <a:latin typeface="Consolas"/>
                <a:ea typeface="Consolas"/>
                <a:cs typeface="Consolas"/>
                <a:sym typeface="Consolas"/>
              </a:rPr>
              <a:t>float radius;</a:t>
            </a:r>
          </a:p>
          <a:p>
            <a:pPr lvl="0" rtl="0">
              <a:spcBef>
                <a:spcPts val="0"/>
              </a:spcBef>
              <a:buNone/>
            </a:pPr>
            <a:r>
              <a:rPr lang="en" sz="1200" b="1" dirty="0">
                <a:solidFill>
                  <a:schemeClr val="bg1"/>
                </a:solidFill>
                <a:latin typeface="Consolas"/>
                <a:ea typeface="Consolas"/>
                <a:cs typeface="Consolas"/>
                <a:sym typeface="Consolas"/>
              </a:rPr>
              <a:t>float </a:t>
            </a:r>
            <a:r>
              <a:rPr lang="en" sz="1200" b="1" dirty="0">
                <a:solidFill>
                  <a:srgbClr val="FF9B9B"/>
                </a:solidFill>
                <a:latin typeface="Consolas"/>
                <a:ea typeface="Consolas"/>
                <a:cs typeface="Consolas"/>
                <a:sym typeface="Consolas"/>
              </a:rPr>
              <a:t>two_radius_square</a:t>
            </a:r>
            <a:r>
              <a:rPr lang="en" sz="1200" b="1" dirty="0">
                <a:solidFill>
                  <a:schemeClr val="bg1"/>
                </a:solidFill>
                <a:latin typeface="Consolas"/>
                <a:ea typeface="Consolas"/>
                <a:cs typeface="Consolas"/>
                <a:sym typeface="Consolas"/>
              </a:rPr>
              <a:t>;</a:t>
            </a:r>
            <a:endParaRPr sz="1200" dirty="0">
              <a:solidFill>
                <a:schemeClr val="bg1"/>
              </a:solidFill>
              <a:latin typeface="Consolas"/>
              <a:ea typeface="Consolas"/>
              <a:cs typeface="Consolas"/>
              <a:sym typeface="Consolas"/>
            </a:endParaRPr>
          </a:p>
          <a:p>
            <a:pPr lvl="0" rtl="0">
              <a:spcBef>
                <a:spcPts val="0"/>
              </a:spcBef>
              <a:buNone/>
            </a:pPr>
            <a:r>
              <a:rPr lang="en" sz="1200" dirty="0">
                <a:solidFill>
                  <a:schemeClr val="bg1"/>
                </a:solidFill>
                <a:latin typeface="Consolas"/>
                <a:ea typeface="Consolas"/>
                <a:cs typeface="Consolas"/>
                <a:sym typeface="Consolas"/>
              </a:rPr>
              <a:t>bool doCollide(point3d s1, point3d s2){</a:t>
            </a:r>
          </a:p>
          <a:p>
            <a:pPr lvl="0" indent="457200"/>
            <a:r>
              <a:rPr lang="en" sz="1200" b="1" dirty="0">
                <a:solidFill>
                  <a:schemeClr val="bg1"/>
                </a:solidFill>
                <a:latin typeface="Consolas"/>
                <a:ea typeface="Consolas"/>
                <a:cs typeface="Consolas"/>
                <a:sym typeface="Consolas"/>
              </a:rPr>
              <a:t>float distance_square = </a:t>
            </a:r>
            <a:r>
              <a:rPr lang="en" sz="1200" dirty="0">
                <a:solidFill>
                  <a:schemeClr val="bg1"/>
                </a:solidFill>
                <a:latin typeface="Consolas"/>
                <a:ea typeface="Consolas"/>
                <a:cs typeface="Consolas"/>
                <a:sym typeface="Consolas"/>
              </a:rPr>
              <a:t>(s1.x-s2.x)^2 + (s1.y-s2.y)^2 + (s1.z-s2.z)^2</a:t>
            </a:r>
            <a:r>
              <a:rPr lang="en" sz="1200" b="1" dirty="0">
                <a:solidFill>
                  <a:schemeClr val="bg1"/>
                </a:solidFill>
                <a:latin typeface="Consolas"/>
                <a:ea typeface="Consolas"/>
                <a:cs typeface="Consolas"/>
                <a:sym typeface="Consolas"/>
              </a:rPr>
              <a:t>;</a:t>
            </a:r>
          </a:p>
          <a:p>
            <a:pPr lvl="0" indent="457200"/>
            <a:r>
              <a:rPr lang="en" sz="1200" b="1" dirty="0">
                <a:solidFill>
                  <a:schemeClr val="bg1"/>
                </a:solidFill>
                <a:latin typeface="Consolas"/>
                <a:ea typeface="Consolas"/>
                <a:cs typeface="Consolas"/>
                <a:sym typeface="Consolas"/>
              </a:rPr>
              <a:t>return </a:t>
            </a:r>
            <a:r>
              <a:rPr lang="en" sz="1200" b="1" dirty="0">
                <a:solidFill>
                  <a:srgbClr val="FF9B9B"/>
                </a:solidFill>
                <a:latin typeface="Consolas"/>
                <a:ea typeface="Consolas"/>
                <a:cs typeface="Consolas"/>
                <a:sym typeface="Consolas"/>
              </a:rPr>
              <a:t>distance_square &lt; two_radius_square</a:t>
            </a:r>
            <a:r>
              <a:rPr lang="en" sz="1200" b="1" dirty="0">
                <a:solidFill>
                  <a:schemeClr val="bg1"/>
                </a:solidFill>
                <a:latin typeface="Consolas"/>
                <a:ea typeface="Consolas"/>
                <a:cs typeface="Consolas"/>
                <a:sym typeface="Consolas"/>
              </a:rPr>
              <a:t>;</a:t>
            </a:r>
          </a:p>
          <a:p>
            <a:pPr lvl="0" rtl="0">
              <a:spcBef>
                <a:spcPts val="0"/>
              </a:spcBef>
              <a:buNone/>
            </a:pPr>
            <a:r>
              <a:rPr lang="en" sz="1200" dirty="0">
                <a:solidFill>
                  <a:schemeClr val="bg1"/>
                </a:solidFill>
                <a:latin typeface="Consolas"/>
                <a:ea typeface="Consolas"/>
                <a:cs typeface="Consolas"/>
                <a:sym typeface="Consolas"/>
              </a:rPr>
              <a:t>}</a:t>
            </a:r>
          </a:p>
          <a:p>
            <a:pPr lvl="0" rtl="0">
              <a:spcBef>
                <a:spcPts val="0"/>
              </a:spcBef>
              <a:buNone/>
            </a:pPr>
            <a:endParaRPr sz="1200" dirty="0">
              <a:solidFill>
                <a:schemeClr val="bg1"/>
              </a:solidFill>
              <a:latin typeface="Consolas"/>
              <a:ea typeface="Consolas"/>
              <a:cs typeface="Consolas"/>
              <a:sym typeface="Consolas"/>
            </a:endParaRPr>
          </a:p>
        </p:txBody>
      </p:sp>
      <p:pic>
        <p:nvPicPr>
          <p:cNvPr id="323" name="Shape 323"/>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6570710" y="1246147"/>
            <a:ext cx="2413782" cy="1387925"/>
          </a:xfrm>
          <a:prstGeom prst="rect">
            <a:avLst/>
          </a:prstGeom>
          <a:solidFill>
            <a:schemeClr val="bg1"/>
          </a:solidFill>
          <a:ln>
            <a:solidFill>
              <a:schemeClr val="accent1">
                <a:shade val="50000"/>
              </a:schemeClr>
            </a:solidFill>
          </a:ln>
        </p:spPr>
      </p:pic>
      <p:sp>
        <p:nvSpPr>
          <p:cNvPr id="324" name="Shape 324"/>
          <p:cNvSpPr txBox="1"/>
          <p:nvPr/>
        </p:nvSpPr>
        <p:spPr>
          <a:xfrm>
            <a:off x="6704948" y="2585350"/>
            <a:ext cx="2223600" cy="282300"/>
          </a:xfrm>
          <a:prstGeom prst="rect">
            <a:avLst/>
          </a:prstGeom>
          <a:noFill/>
          <a:ln>
            <a:noFill/>
          </a:ln>
        </p:spPr>
        <p:txBody>
          <a:bodyPr lIns="91425" tIns="91425" rIns="91425" bIns="91425" anchor="t" anchorCtr="0">
            <a:noAutofit/>
          </a:bodyPr>
          <a:lstStyle/>
          <a:p>
            <a:pPr lvl="0" algn="ctr" rtl="0">
              <a:spcBef>
                <a:spcPts val="0"/>
              </a:spcBef>
              <a:buNone/>
            </a:pPr>
            <a:r>
              <a:rPr lang="en" sz="1000" dirty="0">
                <a:solidFill>
                  <a:schemeClr val="bg1"/>
                </a:solidFill>
              </a:rPr>
              <a:t>G</a:t>
            </a:r>
            <a:r>
              <a:rPr lang="en-US" sz="1000" dirty="0">
                <a:solidFill>
                  <a:schemeClr val="bg1"/>
                </a:solidFill>
              </a:rPr>
              <a:t>o</a:t>
            </a:r>
            <a:r>
              <a:rPr lang="en" sz="1000" dirty="0">
                <a:solidFill>
                  <a:schemeClr val="bg1"/>
                </a:solidFill>
              </a:rPr>
              <a:t>od data structures?</a:t>
            </a:r>
          </a:p>
        </p:txBody>
      </p:sp>
      <p:pic>
        <p:nvPicPr>
          <p:cNvPr id="19"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3" name="Shape 304"/>
          <p:cNvSpPr txBox="1">
            <a:spLocks noGrp="1"/>
          </p:cNvSpPr>
          <p:nvPr>
            <p:ph type="body" idx="1"/>
          </p:nvPr>
        </p:nvSpPr>
        <p:spPr>
          <a:xfrm>
            <a:off x="137550" y="1061789"/>
            <a:ext cx="6605156" cy="1404600"/>
          </a:xfrm>
          <a:prstGeom prst="rect">
            <a:avLst/>
          </a:prstGeom>
        </p:spPr>
        <p:txBody>
          <a:bodyPr lIns="91425" tIns="91425" rIns="91425" bIns="91425" anchor="t" anchorCtr="0">
            <a:noAutofit/>
          </a:bodyPr>
          <a:lstStyle/>
          <a:p>
            <a:pPr lvl="0"/>
            <a:r>
              <a:rPr lang="en" dirty="0">
                <a:solidFill>
                  <a:schemeClr val="bg1"/>
                </a:solidFill>
              </a:rPr>
              <a:t>Let’s play.</a:t>
            </a:r>
          </a:p>
          <a:p>
            <a:pPr marL="514350" lvl="0" indent="-285750">
              <a:buClr>
                <a:schemeClr val="bg1"/>
              </a:buClr>
              <a:buFont typeface="Arial" panose="020B0604020202020204" pitchFamily="34" charset="0"/>
              <a:buChar char="•"/>
            </a:pPr>
            <a:r>
              <a:rPr lang="en" dirty="0">
                <a:solidFill>
                  <a:schemeClr val="bg1"/>
                </a:solidFill>
              </a:rPr>
              <a:t>How to know if two spheres collide with each other?</a:t>
            </a:r>
          </a:p>
          <a:p>
            <a:pPr marL="971550" lvl="1" indent="-285750">
              <a:buClr>
                <a:schemeClr val="bg1"/>
              </a:buClr>
              <a:buFont typeface="Arial" panose="020B0604020202020204" pitchFamily="34" charset="0"/>
              <a:buChar char="•"/>
            </a:pPr>
            <a:r>
              <a:rPr lang="en" dirty="0">
                <a:solidFill>
                  <a:schemeClr val="bg1"/>
                </a:solidFill>
              </a:rPr>
              <a:t>Implement a method to detect collisions between two spheres.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99"/>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Shape 10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01" name="Shape 1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5) Know your algorithms</a:t>
            </a:r>
          </a:p>
        </p:txBody>
      </p:sp>
      <p:sp>
        <p:nvSpPr>
          <p:cNvPr id="102" name="Shape 102"/>
          <p:cNvSpPr txBox="1">
            <a:spLocks noGrp="1"/>
          </p:cNvSpPr>
          <p:nvPr>
            <p:ph type="body" idx="1"/>
          </p:nvPr>
        </p:nvSpPr>
        <p:spPr>
          <a:xfrm>
            <a:off x="3313200" y="2039075"/>
            <a:ext cx="2517600" cy="2211300"/>
          </a:xfrm>
          <a:prstGeom prst="rect">
            <a:avLst/>
          </a:prstGeom>
        </p:spPr>
        <p:txBody>
          <a:bodyPr lIns="91425" tIns="91425" rIns="91425" bIns="91425" anchor="t" anchorCtr="0">
            <a:noAutofit/>
          </a:bodyPr>
          <a:lstStyle/>
          <a:p>
            <a:pPr lvl="0" algn="ctr" rtl="0">
              <a:spcBef>
                <a:spcPts val="0"/>
              </a:spcBef>
              <a:buNone/>
            </a:pPr>
            <a:r>
              <a:rPr lang="en" dirty="0">
                <a:solidFill>
                  <a:schemeClr val="bg1"/>
                </a:solidFill>
              </a:rPr>
              <a:t>Computer science?</a:t>
            </a:r>
          </a:p>
          <a:p>
            <a:pPr lvl="0" rtl="0">
              <a:spcBef>
                <a:spcPts val="0"/>
              </a:spcBef>
              <a:buNone/>
            </a:pPr>
            <a:endParaRPr sz="1100" dirty="0">
              <a:solidFill>
                <a:schemeClr val="bg1"/>
              </a:solidFill>
              <a:latin typeface="Droid Sans"/>
              <a:ea typeface="Droid Sans"/>
              <a:cs typeface="Droid Sans"/>
              <a:sym typeface="Droid Sans"/>
            </a:endParaRPr>
          </a:p>
          <a:p>
            <a:pPr lvl="0" rtl="0">
              <a:spcBef>
                <a:spcPts val="0"/>
              </a:spcBef>
              <a:buNone/>
            </a:pPr>
            <a:endParaRPr dirty="0">
              <a:solidFill>
                <a:schemeClr val="bg1"/>
              </a:solidFill>
            </a:endParaRPr>
          </a:p>
        </p:txBody>
      </p:sp>
      <p:sp>
        <p:nvSpPr>
          <p:cNvPr id="103" name="Shape 10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18</a:t>
            </a:fld>
            <a:endParaRPr lang="en">
              <a:solidFill>
                <a:schemeClr val="bg1"/>
              </a:solidFil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16"/>
        <p:cNvGrpSpPr/>
        <p:nvPr/>
      </p:nvGrpSpPr>
      <p:grpSpPr>
        <a:xfrm>
          <a:off x="0" y="0"/>
          <a:ext cx="0" cy="0"/>
          <a:chOff x="0" y="0"/>
          <a:chExt cx="0" cy="0"/>
        </a:xfrm>
      </p:grpSpPr>
      <p:sp>
        <p:nvSpPr>
          <p:cNvPr id="18" name="Rectangle 17"/>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Shape 122"/>
          <p:cNvGraphicFramePr/>
          <p:nvPr>
            <p:extLst>
              <p:ext uri="{D42A27DB-BD31-4B8C-83A1-F6EECF244321}">
                <p14:modId xmlns:p14="http://schemas.microsoft.com/office/powerpoint/2010/main" val="1859163275"/>
              </p:ext>
            </p:extLst>
          </p:nvPr>
        </p:nvGraphicFramePr>
        <p:xfrm>
          <a:off x="956616" y="3364691"/>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24</a:t>
                      </a:r>
                    </a:p>
                  </a:txBody>
                  <a:tcPr marL="91425" marR="91425" marT="91425" marB="91425">
                    <a:solidFill>
                      <a:srgbClr val="0070C0"/>
                    </a:solidFill>
                  </a:tcPr>
                </a:tc>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18</a:t>
                      </a:r>
                    </a:p>
                  </a:txBody>
                  <a:tcPr marL="91425" marR="91425" marT="91425" marB="91425">
                    <a:solidFill>
                      <a:srgbClr val="0070C0"/>
                    </a:solidFill>
                  </a:tcPr>
                </a:tc>
                <a:tc>
                  <a:txBody>
                    <a:bodyPr/>
                    <a:lstStyle/>
                    <a:p>
                      <a:pPr lvl="0" algn="ctr">
                        <a:spcBef>
                          <a:spcPts val="0"/>
                        </a:spcBef>
                        <a:buNone/>
                      </a:pPr>
                      <a:r>
                        <a:rPr lang="en" dirty="0">
                          <a:solidFill>
                            <a:schemeClr val="bg1"/>
                          </a:solidFill>
                        </a:rPr>
                        <a:t>7</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11</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21</a:t>
                      </a:r>
                    </a:p>
                  </a:txBody>
                  <a:tcPr marL="91425" marR="91425" marT="91425" marB="91425">
                    <a:solidFill>
                      <a:srgbClr val="0070C0"/>
                    </a:solidFill>
                  </a:tcPr>
                </a:tc>
                <a:tc>
                  <a:txBody>
                    <a:bodyPr/>
                    <a:lstStyle/>
                    <a:p>
                      <a:pPr lvl="0" algn="ctr">
                        <a:spcBef>
                          <a:spcPts val="0"/>
                        </a:spcBef>
                        <a:buNone/>
                      </a:pPr>
                      <a:r>
                        <a:rPr lang="en" dirty="0">
                          <a:solidFill>
                            <a:schemeClr val="bg1"/>
                          </a:solidFill>
                        </a:rPr>
                        <a:t>15</a:t>
                      </a:r>
                    </a:p>
                  </a:txBody>
                  <a:tcPr marL="91425" marR="91425" marT="91425" marB="91425">
                    <a:solidFill>
                      <a:srgbClr val="0070C0"/>
                    </a:solidFill>
                  </a:tcPr>
                </a:tc>
                <a:tc>
                  <a:txBody>
                    <a:bodyPr/>
                    <a:lstStyle/>
                    <a:p>
                      <a:pPr lvl="0" algn="ctr">
                        <a:spcBef>
                          <a:spcPts val="0"/>
                        </a:spcBef>
                        <a:buNone/>
                      </a:pPr>
                      <a:r>
                        <a:rPr lang="en" dirty="0">
                          <a:solidFill>
                            <a:schemeClr val="bg1"/>
                          </a:solidFill>
                        </a:rPr>
                        <a:t>17</a:t>
                      </a:r>
                    </a:p>
                  </a:txBody>
                  <a:tcPr marL="91425" marR="91425" marT="91425" marB="91425">
                    <a:solidFill>
                      <a:srgbClr val="0070C0"/>
                    </a:solidFill>
                  </a:tcPr>
                </a:tc>
                <a:tc>
                  <a:txBody>
                    <a:bodyPr/>
                    <a:lstStyle/>
                    <a:p>
                      <a:pPr lvl="0" algn="ctr">
                        <a:spcBef>
                          <a:spcPts val="0"/>
                        </a:spcBef>
                        <a:buNone/>
                      </a:pPr>
                      <a:r>
                        <a:rPr lang="en" dirty="0">
                          <a:solidFill>
                            <a:schemeClr val="bg1"/>
                          </a:solidFill>
                        </a:rPr>
                        <a:t>20</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
        <p:nvSpPr>
          <p:cNvPr id="117" name="Shape 11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18" name="Shape 118"/>
          <p:cNvSpPr txBox="1">
            <a:spLocks noGrp="1"/>
          </p:cNvSpPr>
          <p:nvPr>
            <p:ph type="body" idx="1"/>
          </p:nvPr>
        </p:nvSpPr>
        <p:spPr>
          <a:xfrm>
            <a:off x="442250" y="1178800"/>
            <a:ext cx="7754700" cy="1954014"/>
          </a:xfrm>
          <a:prstGeom prst="rect">
            <a:avLst/>
          </a:prstGeom>
        </p:spPr>
        <p:txBody>
          <a:bodyPr lIns="91425" tIns="91425" rIns="91425" bIns="91425" anchor="t" anchorCtr="0">
            <a:noAutofit/>
          </a:bodyPr>
          <a:lstStyle/>
          <a:p>
            <a:pPr lvl="0" rtl="0">
              <a:spcBef>
                <a:spcPts val="0"/>
              </a:spcBef>
              <a:buNone/>
            </a:pPr>
            <a:r>
              <a:rPr lang="en" sz="2400" dirty="0">
                <a:solidFill>
                  <a:schemeClr val="bg1"/>
                </a:solidFill>
              </a:rPr>
              <a:t>Efficiency through algorithms</a:t>
            </a:r>
          </a:p>
          <a:p>
            <a:pPr lvl="0" rtl="0">
              <a:spcBef>
                <a:spcPts val="0"/>
              </a:spcBef>
              <a:buNone/>
            </a:pPr>
            <a:r>
              <a:rPr lang="en" sz="2400" dirty="0">
                <a:solidFill>
                  <a:schemeClr val="bg1"/>
                </a:solidFill>
              </a:rPr>
              <a:t>“How much work does it take to do a task”</a:t>
            </a:r>
          </a:p>
          <a:p>
            <a:pPr lvl="0" rtl="0">
              <a:spcBef>
                <a:spcPts val="0"/>
              </a:spcBef>
              <a:buNone/>
            </a:pPr>
            <a:r>
              <a:rPr lang="en" sz="2400" dirty="0">
                <a:solidFill>
                  <a:schemeClr val="bg1"/>
                </a:solidFill>
              </a:rPr>
              <a:t>Improve efficiency by doing </a:t>
            </a:r>
            <a:r>
              <a:rPr lang="en" sz="2400" u="sng" dirty="0">
                <a:solidFill>
                  <a:schemeClr val="bg1"/>
                </a:solidFill>
              </a:rPr>
              <a:t>less</a:t>
            </a:r>
            <a:r>
              <a:rPr lang="en" sz="2400" dirty="0">
                <a:solidFill>
                  <a:schemeClr val="bg1"/>
                </a:solidFill>
              </a:rPr>
              <a:t> work.</a:t>
            </a:r>
          </a:p>
          <a:p>
            <a:pPr lvl="0" rtl="0">
              <a:spcBef>
                <a:spcPts val="0"/>
              </a:spcBef>
              <a:buNone/>
            </a:pPr>
            <a:endParaRPr sz="1200" dirty="0">
              <a:solidFill>
                <a:schemeClr val="bg1"/>
              </a:solidFill>
            </a:endParaRPr>
          </a:p>
          <a:p>
            <a:pPr lvl="0" rtl="0">
              <a:spcBef>
                <a:spcPts val="0"/>
              </a:spcBef>
              <a:buNone/>
            </a:pPr>
            <a:endParaRPr sz="1200" dirty="0">
              <a:solidFill>
                <a:schemeClr val="bg1"/>
              </a:solidFill>
            </a:endParaRPr>
          </a:p>
          <a:p>
            <a:pPr marL="457200" lvl="0" indent="457200" rtl="0">
              <a:spcBef>
                <a:spcPts val="0"/>
              </a:spcBef>
              <a:buNone/>
            </a:pPr>
            <a:r>
              <a:rPr lang="en" sz="1200" dirty="0">
                <a:solidFill>
                  <a:schemeClr val="bg1"/>
                </a:solidFill>
                <a:latin typeface="Consolas"/>
                <a:ea typeface="Consolas"/>
                <a:cs typeface="Consolas"/>
                <a:sym typeface="Consolas"/>
              </a:rPr>
              <a:t>int find(vector&lt;int&gt; vec, int value);  //17?</a:t>
            </a:r>
          </a:p>
          <a:p>
            <a:pPr marL="457200" lvl="0" indent="457200" rtl="0">
              <a:spcBef>
                <a:spcPts val="0"/>
              </a:spcBef>
              <a:buNone/>
            </a:pPr>
            <a:r>
              <a:rPr lang="en" sz="1200" dirty="0">
                <a:solidFill>
                  <a:schemeClr val="bg1"/>
                </a:solidFill>
              </a:rPr>
              <a:t>	</a:t>
            </a:r>
          </a:p>
          <a:p>
            <a:pPr lvl="0" rtl="0">
              <a:spcBef>
                <a:spcPts val="0"/>
              </a:spcBef>
              <a:buNone/>
            </a:pPr>
            <a:endParaRPr sz="2400" dirty="0">
              <a:solidFill>
                <a:schemeClr val="bg1"/>
              </a:solidFill>
            </a:endParaRPr>
          </a:p>
        </p:txBody>
      </p:sp>
      <p:sp>
        <p:nvSpPr>
          <p:cNvPr id="119" name="Shape 11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5) Know your algorithms</a:t>
            </a:r>
          </a:p>
          <a:p>
            <a:pPr lvl="0" rtl="0">
              <a:spcBef>
                <a:spcPts val="0"/>
              </a:spcBef>
              <a:buNone/>
            </a:pPr>
            <a:endParaRPr dirty="0">
              <a:solidFill>
                <a:srgbClr val="FFFFFF"/>
              </a:solidFill>
            </a:endParaRPr>
          </a:p>
        </p:txBody>
      </p:sp>
      <p:sp>
        <p:nvSpPr>
          <p:cNvPr id="120" name="Shape 12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19</a:t>
            </a:fld>
            <a:endParaRPr lang="en">
              <a:solidFill>
                <a:schemeClr val="bg1"/>
              </a:solidFill>
            </a:endParaRPr>
          </a:p>
        </p:txBody>
      </p:sp>
      <p:sp>
        <p:nvSpPr>
          <p:cNvPr id="121"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a:r>
              <a:rPr lang="en" sz="1000" dirty="0">
                <a:solidFill>
                  <a:schemeClr val="bg1"/>
                </a:solidFill>
              </a:rPr>
              <a:t>Inspired in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graphicFrame>
        <p:nvGraphicFramePr>
          <p:cNvPr id="122" name="Shape 122"/>
          <p:cNvGraphicFramePr/>
          <p:nvPr>
            <p:extLst>
              <p:ext uri="{D42A27DB-BD31-4B8C-83A1-F6EECF244321}">
                <p14:modId xmlns:p14="http://schemas.microsoft.com/office/powerpoint/2010/main" val="1395244872"/>
              </p:ext>
            </p:extLst>
          </p:nvPr>
        </p:nvGraphicFramePr>
        <p:xfrm>
          <a:off x="1000206" y="3432138"/>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7</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a:solidFill>
                            <a:schemeClr val="bg1"/>
                          </a:solidFill>
                        </a:rPr>
                        <a:t>11</a:t>
                      </a:r>
                    </a:p>
                  </a:txBody>
                  <a:tcPr marL="91425" marR="91425" marT="91425" marB="91425">
                    <a:solidFill>
                      <a:srgbClr val="0070C0"/>
                    </a:solidFill>
                  </a:tcPr>
                </a:tc>
                <a:tc>
                  <a:txBody>
                    <a:bodyPr/>
                    <a:lstStyle/>
                    <a:p>
                      <a:pPr lvl="0" algn="ctr">
                        <a:spcBef>
                          <a:spcPts val="0"/>
                        </a:spcBef>
                        <a:buNone/>
                      </a:pPr>
                      <a:r>
                        <a:rPr lang="en">
                          <a:solidFill>
                            <a:schemeClr val="bg1"/>
                          </a:solidFill>
                        </a:rPr>
                        <a:t>15</a:t>
                      </a:r>
                    </a:p>
                  </a:txBody>
                  <a:tcPr marL="91425" marR="91425" marT="91425" marB="91425">
                    <a:solidFill>
                      <a:srgbClr val="0070C0"/>
                    </a:solidFill>
                  </a:tcPr>
                </a:tc>
                <a:tc>
                  <a:txBody>
                    <a:bodyPr/>
                    <a:lstStyle/>
                    <a:p>
                      <a:pPr lvl="0" algn="ctr">
                        <a:spcBef>
                          <a:spcPts val="0"/>
                        </a:spcBef>
                        <a:buNone/>
                      </a:pPr>
                      <a:r>
                        <a:rPr lang="en">
                          <a:solidFill>
                            <a:schemeClr val="bg1"/>
                          </a:solidFill>
                        </a:rPr>
                        <a:t>17</a:t>
                      </a:r>
                    </a:p>
                  </a:txBody>
                  <a:tcPr marL="91425" marR="91425" marT="91425" marB="91425">
                    <a:solidFill>
                      <a:srgbClr val="0070C0"/>
                    </a:solidFill>
                  </a:tcPr>
                </a:tc>
                <a:tc>
                  <a:txBody>
                    <a:bodyPr/>
                    <a:lstStyle/>
                    <a:p>
                      <a:pPr lvl="0" algn="ctr">
                        <a:spcBef>
                          <a:spcPts val="0"/>
                        </a:spcBef>
                        <a:buNone/>
                      </a:pPr>
                      <a:r>
                        <a:rPr lang="en">
                          <a:solidFill>
                            <a:schemeClr val="bg1"/>
                          </a:solidFill>
                        </a:rPr>
                        <a:t>18</a:t>
                      </a:r>
                    </a:p>
                  </a:txBody>
                  <a:tcPr marL="91425" marR="91425" marT="91425" marB="91425">
                    <a:solidFill>
                      <a:srgbClr val="0070C0"/>
                    </a:solidFill>
                  </a:tcPr>
                </a:tc>
                <a:tc>
                  <a:txBody>
                    <a:bodyPr/>
                    <a:lstStyle/>
                    <a:p>
                      <a:pPr lvl="0" algn="ctr">
                        <a:spcBef>
                          <a:spcPts val="0"/>
                        </a:spcBef>
                        <a:buNone/>
                      </a:pPr>
                      <a:r>
                        <a:rPr lang="en" dirty="0">
                          <a:solidFill>
                            <a:schemeClr val="bg1"/>
                          </a:solidFill>
                        </a:rPr>
                        <a:t>20</a:t>
                      </a:r>
                    </a:p>
                  </a:txBody>
                  <a:tcPr marL="91425" marR="91425" marT="91425" marB="91425">
                    <a:solidFill>
                      <a:srgbClr val="0070C0"/>
                    </a:solidFill>
                  </a:tcPr>
                </a:tc>
                <a:tc>
                  <a:txBody>
                    <a:bodyPr/>
                    <a:lstStyle/>
                    <a:p>
                      <a:pPr lvl="0" algn="ctr">
                        <a:spcBef>
                          <a:spcPts val="0"/>
                        </a:spcBef>
                        <a:buNone/>
                      </a:pPr>
                      <a:r>
                        <a:rPr lang="en" dirty="0">
                          <a:solidFill>
                            <a:schemeClr val="bg1"/>
                          </a:solidFill>
                        </a:rPr>
                        <a:t>21</a:t>
                      </a:r>
                    </a:p>
                  </a:txBody>
                  <a:tcPr marL="91425" marR="91425" marT="91425" marB="91425">
                    <a:solidFill>
                      <a:srgbClr val="0070C0"/>
                    </a:solidFill>
                  </a:tcPr>
                </a:tc>
                <a:tc>
                  <a:txBody>
                    <a:bodyPr/>
                    <a:lstStyle/>
                    <a:p>
                      <a:pPr lvl="0" algn="ctr">
                        <a:spcBef>
                          <a:spcPts val="0"/>
                        </a:spcBef>
                        <a:buNone/>
                      </a:pPr>
                      <a:r>
                        <a:rPr lang="en" dirty="0">
                          <a:solidFill>
                            <a:schemeClr val="bg1"/>
                          </a:solidFill>
                        </a:rPr>
                        <a:t>24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0"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 name="Rectangle 1"/>
          <p:cNvSpPr/>
          <p:nvPr/>
        </p:nvSpPr>
        <p:spPr>
          <a:xfrm>
            <a:off x="4842344" y="3375585"/>
            <a:ext cx="3440452" cy="49792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Down 2"/>
          <p:cNvSpPr/>
          <p:nvPr/>
        </p:nvSpPr>
        <p:spPr>
          <a:xfrm>
            <a:off x="4516341" y="3252083"/>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p:cNvSpPr/>
          <p:nvPr/>
        </p:nvSpPr>
        <p:spPr>
          <a:xfrm>
            <a:off x="6451252" y="3228230"/>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842344" y="3391784"/>
            <a:ext cx="1505541" cy="481725"/>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p:cNvSpPr/>
          <p:nvPr/>
        </p:nvSpPr>
        <p:spPr>
          <a:xfrm>
            <a:off x="5472957" y="3203485"/>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860111" y="3375586"/>
            <a:ext cx="487774" cy="49792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2"/>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xit" presetSubtype="0" fill="hold" grpId="1" nodeType="withEffect">
                                  <p:stCondLst>
                                    <p:cond delay="0"/>
                                  </p:stCondLst>
                                  <p:childTnLst>
                                    <p:set>
                                      <p:cBhvr>
                                        <p:cTn id="38" dur="1" fill="hold">
                                          <p:stCondLst>
                                            <p:cond delay="0"/>
                                          </p:stCondLst>
                                        </p:cTn>
                                        <p:tgtEl>
                                          <p:spTgt spid="16"/>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14" grpId="0" animBg="1"/>
      <p:bldP spid="14" grpId="1" animBg="1"/>
      <p:bldP spid="16" grpId="0" animBg="1"/>
      <p:bldP spid="16" grpId="1" animBg="1"/>
      <p:bldP spid="19" grpId="0" animBg="1"/>
      <p:bldP spid="19" grpId="1" animBg="1"/>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91"/>
        <p:cNvGrpSpPr/>
        <p:nvPr/>
      </p:nvGrpSpPr>
      <p:grpSpPr>
        <a:xfrm>
          <a:off x="0" y="0"/>
          <a:ext cx="0" cy="0"/>
          <a:chOff x="0" y="0"/>
          <a:chExt cx="0" cy="0"/>
        </a:xfrm>
      </p:grpSpPr>
      <p:sp>
        <p:nvSpPr>
          <p:cNvPr id="21" name="Rectangle 20"/>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Shape 9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93" name="Shape 9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Introduction*</a:t>
            </a:r>
          </a:p>
        </p:txBody>
      </p:sp>
      <p:sp>
        <p:nvSpPr>
          <p:cNvPr id="94" name="Shape 94"/>
          <p:cNvSpPr txBox="1">
            <a:spLocks noGrp="1"/>
          </p:cNvSpPr>
          <p:nvPr>
            <p:ph type="body" idx="1"/>
          </p:nvPr>
        </p:nvSpPr>
        <p:spPr>
          <a:xfrm>
            <a:off x="235500" y="873700"/>
            <a:ext cx="8520600" cy="2203455"/>
          </a:xfrm>
          <a:prstGeom prst="rect">
            <a:avLst/>
          </a:prstGeom>
        </p:spPr>
        <p:txBody>
          <a:bodyPr lIns="91425" tIns="91425" rIns="91425" bIns="91425" anchor="t" anchorCtr="0">
            <a:noAutofit/>
          </a:bodyPr>
          <a:lstStyle/>
          <a:p>
            <a:pPr marR="0" lvl="0" algn="ctr" rtl="0">
              <a:lnSpc>
                <a:spcPct val="115000"/>
              </a:lnSpc>
              <a:spcBef>
                <a:spcPts val="0"/>
              </a:spcBef>
              <a:spcAft>
                <a:spcPts val="1600"/>
              </a:spcAft>
              <a:buNone/>
            </a:pPr>
            <a:endParaRPr dirty="0">
              <a:solidFill>
                <a:schemeClr val="bg1"/>
              </a:solidFill>
            </a:endParaRPr>
          </a:p>
          <a:p>
            <a:pPr marR="0" lvl="0" algn="ctr" rtl="0">
              <a:lnSpc>
                <a:spcPct val="100000"/>
              </a:lnSpc>
              <a:spcBef>
                <a:spcPts val="0"/>
              </a:spcBef>
              <a:spcAft>
                <a:spcPts val="0"/>
              </a:spcAft>
              <a:buNone/>
            </a:pPr>
            <a:r>
              <a:rPr lang="en" dirty="0">
                <a:solidFill>
                  <a:schemeClr val="bg1"/>
                </a:solidFill>
              </a:rPr>
              <a:t>Seven topics to </a:t>
            </a:r>
            <a:r>
              <a:rPr lang="en" b="1" dirty="0">
                <a:solidFill>
                  <a:schemeClr val="bg1"/>
                </a:solidFill>
              </a:rPr>
              <a:t>know </a:t>
            </a:r>
            <a:r>
              <a:rPr lang="en" dirty="0">
                <a:solidFill>
                  <a:schemeClr val="bg1"/>
                </a:solidFill>
              </a:rPr>
              <a:t>to better use the CPU in your applications</a:t>
            </a: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r>
              <a:rPr lang="en" dirty="0">
                <a:solidFill>
                  <a:schemeClr val="bg1"/>
                </a:solidFill>
              </a:rPr>
              <a:t>But… why do we care about CPU?</a:t>
            </a:r>
          </a:p>
          <a:p>
            <a:pPr marR="0" lvl="0" algn="ctr" rtl="0">
              <a:lnSpc>
                <a:spcPct val="100000"/>
              </a:lnSpc>
              <a:spcBef>
                <a:spcPts val="0"/>
              </a:spcBef>
              <a:spcAft>
                <a:spcPts val="0"/>
              </a:spcAft>
              <a:buNone/>
            </a:pPr>
            <a:endParaRPr dirty="0">
              <a:solidFill>
                <a:schemeClr val="bg1"/>
              </a:solidFill>
            </a:endParaRPr>
          </a:p>
          <a:p>
            <a:pPr marR="0" lvl="0" algn="ctr" rtl="0">
              <a:lnSpc>
                <a:spcPct val="115000"/>
              </a:lnSpc>
              <a:spcBef>
                <a:spcPts val="0"/>
              </a:spcBef>
              <a:spcAft>
                <a:spcPts val="1600"/>
              </a:spcAft>
              <a:buNone/>
            </a:pPr>
            <a:endParaRPr sz="2400" dirty="0">
              <a:solidFill>
                <a:schemeClr val="bg1"/>
              </a:solidFill>
            </a:endParaRPr>
          </a:p>
          <a:p>
            <a:pPr lvl="0" algn="ctr" rtl="0">
              <a:spcBef>
                <a:spcPts val="0"/>
              </a:spcBef>
              <a:buNone/>
            </a:pPr>
            <a:endParaRPr sz="2400" dirty="0">
              <a:solidFill>
                <a:schemeClr val="bg1"/>
              </a:solidFill>
            </a:endParaRPr>
          </a:p>
        </p:txBody>
      </p:sp>
      <p:sp>
        <p:nvSpPr>
          <p:cNvPr id="95" name="Shape 9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a:t>
            </a:fld>
            <a:endParaRPr lang="en" dirty="0">
              <a:solidFill>
                <a:schemeClr val="bg1"/>
              </a:solidFill>
            </a:endParaRPr>
          </a:p>
        </p:txBody>
      </p:sp>
      <p:sp>
        <p:nvSpPr>
          <p:cNvPr id="1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0"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 name="TextBox 1"/>
          <p:cNvSpPr txBox="1"/>
          <p:nvPr/>
        </p:nvSpPr>
        <p:spPr>
          <a:xfrm>
            <a:off x="87464" y="4700462"/>
            <a:ext cx="8158039" cy="430887"/>
          </a:xfrm>
          <a:prstGeom prst="rect">
            <a:avLst/>
          </a:prstGeom>
          <a:noFill/>
        </p:spPr>
        <p:txBody>
          <a:bodyPr wrap="square" rtlCol="0">
            <a:spAutoFit/>
          </a:bodyPr>
          <a:lstStyle/>
          <a:p>
            <a:r>
              <a:rPr lang="en" sz="1050" dirty="0">
                <a:solidFill>
                  <a:schemeClr val="bg1"/>
                </a:solidFill>
              </a:rPr>
              <a:t>* Disclaimer: This talk may contain some traces of C++ and/ maths. In case of allergy talk to your closer software engineer.</a:t>
            </a:r>
          </a:p>
          <a:p>
            <a:endParaRPr lang="en-US" sz="10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34"/>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5" name="Shape 13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6" name="Shape 136"/>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Example: Array sorting (based in a true story)</a:t>
            </a:r>
          </a:p>
          <a:p>
            <a:pPr lvl="0" rtl="0">
              <a:spcBef>
                <a:spcPts val="0"/>
              </a:spcBef>
              <a:buNone/>
            </a:pPr>
            <a:r>
              <a:rPr lang="en" dirty="0">
                <a:solidFill>
                  <a:schemeClr val="bg1"/>
                </a:solidFill>
              </a:rPr>
              <a:t>Do you know any good sorting algorithm?</a:t>
            </a:r>
          </a:p>
          <a:p>
            <a:pPr lvl="0" rtl="0">
              <a:spcBef>
                <a:spcPts val="0"/>
              </a:spcBef>
              <a:buNone/>
            </a:pPr>
            <a:r>
              <a:rPr lang="en" dirty="0">
                <a:solidFill>
                  <a:schemeClr val="bg1"/>
                </a:solidFill>
              </a:rPr>
              <a:t>Insertion-sort, Bubble-sort, Merge-sort, Radix-sort, Bucket-sort, Quick-sort</a:t>
            </a:r>
          </a:p>
          <a:p>
            <a:pPr lvl="0" rtl="0">
              <a:spcBef>
                <a:spcPts val="0"/>
              </a:spcBef>
              <a:buNone/>
            </a:pPr>
            <a:endParaRPr dirty="0">
              <a:solidFill>
                <a:schemeClr val="bg1"/>
              </a:solidFill>
            </a:endParaRPr>
          </a:p>
          <a:p>
            <a:pPr lvl="0" rtl="0">
              <a:spcBef>
                <a:spcPts val="0"/>
              </a:spcBef>
              <a:spcAft>
                <a:spcPts val="0"/>
              </a:spcAft>
              <a:buNone/>
            </a:pPr>
            <a:endParaRPr dirty="0">
              <a:solidFill>
                <a:schemeClr val="bg1"/>
              </a:solidFill>
            </a:endParaRPr>
          </a:p>
        </p:txBody>
      </p:sp>
      <p:sp>
        <p:nvSpPr>
          <p:cNvPr id="137" name="Shape 13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p>
        </p:txBody>
      </p:sp>
      <p:sp>
        <p:nvSpPr>
          <p:cNvPr id="6" name="Shape 71"/>
          <p:cNvSpPr txBox="1">
            <a:spLocks/>
          </p:cNvSpPr>
          <p:nvPr/>
        </p:nvSpPr>
        <p:spPr>
          <a:xfrm>
            <a:off x="8472457"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400" b="0" i="0" u="none" strike="noStrike" kern="0" cap="none" spc="0" normalizeH="0" baseline="0" noProof="0" smtClean="0">
                <a:ln>
                  <a:noFill/>
                </a:ln>
                <a:solidFill>
                  <a:schemeClr val="bg1"/>
                </a:solidFill>
                <a:effectLst/>
                <a:uLnTx/>
                <a:uFillTx/>
                <a:latin typeface="Arial"/>
                <a:ea typeface="Arial"/>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20</a:t>
            </a:fld>
            <a:endParaRPr kumimoji="0" lang="en" sz="1400" b="0" i="0" u="none" strike="noStrike" kern="0" cap="none" spc="0" normalizeH="0" baseline="0" noProof="0">
              <a:ln>
                <a:noFill/>
              </a:ln>
              <a:solidFill>
                <a:schemeClr val="bg1"/>
              </a:solidFill>
              <a:effectLst/>
              <a:uLnTx/>
              <a:uFillTx/>
              <a:latin typeface="Arial"/>
              <a:ea typeface="Arial"/>
              <a:cs typeface="Arial"/>
              <a:sym typeface="Aria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6"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extLst>
      <p:ext uri="{BB962C8B-B14F-4D97-AF65-F5344CB8AC3E}">
        <p14:creationId xmlns:p14="http://schemas.microsoft.com/office/powerpoint/2010/main" val="150331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42"/>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hape 14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44" name="Shape 144"/>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a:r>
              <a:rPr lang="en" dirty="0">
                <a:solidFill>
                  <a:schemeClr val="bg1"/>
                </a:solidFill>
              </a:rPr>
              <a:t>Example: Array sorting (based in a true story)</a:t>
            </a:r>
          </a:p>
          <a:p>
            <a:pPr lvl="0"/>
            <a:r>
              <a:rPr lang="en" dirty="0">
                <a:solidFill>
                  <a:schemeClr val="bg1"/>
                </a:solidFill>
              </a:rPr>
              <a:t>Do you know any good sorting algorithm?		Quick-sort! O(nlogn)</a:t>
            </a:r>
          </a:p>
          <a:p>
            <a:pPr lvl="0"/>
            <a:endParaRPr lang="en" sz="700" dirty="0">
              <a:solidFill>
                <a:schemeClr val="bg1"/>
              </a:solidFill>
            </a:endParaRPr>
          </a:p>
          <a:p>
            <a:pPr lvl="0"/>
            <a:endParaRPr lang="en" dirty="0">
              <a:solidFill>
                <a:schemeClr val="bg1"/>
              </a:solidFill>
            </a:endParaRPr>
          </a:p>
          <a:p>
            <a:pPr lvl="0"/>
            <a:r>
              <a:rPr lang="en" dirty="0">
                <a:solidFill>
                  <a:schemeClr val="bg1"/>
                </a:solidFill>
              </a:rPr>
              <a:t>            n &lt; p         p         ! ( n &lt; p )</a:t>
            </a: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a:p>
            <a:pPr lvl="0" rtl="0">
              <a:spcBef>
                <a:spcPts val="0"/>
              </a:spcBef>
              <a:spcAft>
                <a:spcPts val="0"/>
              </a:spcAft>
              <a:buNone/>
            </a:pPr>
            <a:endParaRPr dirty="0">
              <a:solidFill>
                <a:schemeClr val="bg1"/>
              </a:solidFill>
            </a:endParaRPr>
          </a:p>
        </p:txBody>
      </p:sp>
      <p:sp>
        <p:nvSpPr>
          <p:cNvPr id="145" name="Shape 145"/>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5) Know your algorithms</a:t>
            </a:r>
          </a:p>
          <a:p>
            <a:pPr lvl="0" rtl="0">
              <a:spcBef>
                <a:spcPts val="0"/>
              </a:spcBef>
              <a:buNone/>
            </a:pPr>
            <a:endParaRPr dirty="0">
              <a:solidFill>
                <a:srgbClr val="FFFFFF"/>
              </a:solidFill>
            </a:endParaRPr>
          </a:p>
        </p:txBody>
      </p:sp>
      <p:sp>
        <p:nvSpPr>
          <p:cNvPr id="146" name="Shape 14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21</a:t>
            </a:fld>
            <a:endParaRPr lang="en">
              <a:solidFill>
                <a:schemeClr val="bg1"/>
              </a:solidFil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pic>
        <p:nvPicPr>
          <p:cNvPr id="1026" name="Picture 2" descr="Image result for quick sort 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183101" y="1812204"/>
            <a:ext cx="3076750" cy="2351516"/>
          </a:xfrm>
          <a:prstGeom prst="rect">
            <a:avLst/>
          </a:prstGeom>
          <a:noFill/>
          <a:extLst>
            <a:ext uri="{909E8E84-426E-40DD-AFC4-6F175D3DCCD1}">
              <a14:hiddenFill xmlns:a14="http://schemas.microsoft.com/office/drawing/2010/main">
                <a:solidFill>
                  <a:srgbClr val="FFFFFF"/>
                </a:solidFill>
              </a14:hiddenFill>
            </a:ext>
          </a:extLst>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10" name="Shape 122"/>
          <p:cNvGraphicFramePr/>
          <p:nvPr>
            <p:extLst>
              <p:ext uri="{D42A27DB-BD31-4B8C-83A1-F6EECF244321}">
                <p14:modId xmlns:p14="http://schemas.microsoft.com/office/powerpoint/2010/main" val="2659684750"/>
              </p:ext>
            </p:extLst>
          </p:nvPr>
        </p:nvGraphicFramePr>
        <p:xfrm>
          <a:off x="752650" y="2228486"/>
          <a:ext cx="2895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tblGrid>
              <a:tr h="381000">
                <a:tc>
                  <a:txBody>
                    <a:bodyPr/>
                    <a:lstStyle/>
                    <a:p>
                      <a:pPr lvl="0" algn="ctr">
                        <a:spcBef>
                          <a:spcPts val="0"/>
                        </a:spcBef>
                        <a:buNone/>
                      </a:pPr>
                      <a:r>
                        <a:rPr lang="en" dirty="0">
                          <a:solidFill>
                            <a:schemeClr val="bg1"/>
                          </a:solidFill>
                        </a:rPr>
                        <a:t>3</a:t>
                      </a:r>
                    </a:p>
                  </a:txBody>
                  <a:tcPr marL="91425" marR="91425" marT="91425" marB="91425">
                    <a:solidFill>
                      <a:srgbClr val="0070C0"/>
                    </a:solidFill>
                  </a:tcPr>
                </a:tc>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1" name="Shape 122"/>
          <p:cNvGraphicFramePr/>
          <p:nvPr>
            <p:extLst>
              <p:ext uri="{D42A27DB-BD31-4B8C-83A1-F6EECF244321}">
                <p14:modId xmlns:p14="http://schemas.microsoft.com/office/powerpoint/2010/main" val="4200922136"/>
              </p:ext>
            </p:extLst>
          </p:nvPr>
        </p:nvGraphicFramePr>
        <p:xfrm>
          <a:off x="2484813" y="3115811"/>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2" name="Shape 122"/>
          <p:cNvGraphicFramePr/>
          <p:nvPr>
            <p:extLst>
              <p:ext uri="{D42A27DB-BD31-4B8C-83A1-F6EECF244321}">
                <p14:modId xmlns:p14="http://schemas.microsoft.com/office/powerpoint/2010/main" val="3621481779"/>
              </p:ext>
            </p:extLst>
          </p:nvPr>
        </p:nvGraphicFramePr>
        <p:xfrm>
          <a:off x="1845070" y="3124091"/>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3</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4" name="Shape 122"/>
          <p:cNvGraphicFramePr/>
          <p:nvPr>
            <p:extLst>
              <p:ext uri="{D42A27DB-BD31-4B8C-83A1-F6EECF244321}">
                <p14:modId xmlns:p14="http://schemas.microsoft.com/office/powerpoint/2010/main" val="907435716"/>
              </p:ext>
            </p:extLst>
          </p:nvPr>
        </p:nvGraphicFramePr>
        <p:xfrm>
          <a:off x="722727" y="3122298"/>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66"/>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6" name="Shape 122"/>
          <p:cNvGraphicFramePr/>
          <p:nvPr>
            <p:extLst>
              <p:ext uri="{D42A27DB-BD31-4B8C-83A1-F6EECF244321}">
                <p14:modId xmlns:p14="http://schemas.microsoft.com/office/powerpoint/2010/main" val="1465540184"/>
              </p:ext>
            </p:extLst>
          </p:nvPr>
        </p:nvGraphicFramePr>
        <p:xfrm>
          <a:off x="7566440" y="4412116"/>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51" name="Shape 122"/>
          <p:cNvGraphicFramePr/>
          <p:nvPr>
            <p:extLst>
              <p:ext uri="{D42A27DB-BD31-4B8C-83A1-F6EECF244321}">
                <p14:modId xmlns:p14="http://schemas.microsoft.com/office/powerpoint/2010/main" val="1059464080"/>
              </p:ext>
            </p:extLst>
          </p:nvPr>
        </p:nvGraphicFramePr>
        <p:xfrm>
          <a:off x="8186288" y="4925923"/>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
        <p:nvSpPr>
          <p:cNvPr id="167" name="Shape 16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68" name="Shape 168"/>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a:r>
              <a:rPr lang="en" dirty="0">
                <a:solidFill>
                  <a:schemeClr val="bg1"/>
                </a:solidFill>
              </a:rPr>
              <a:t>Example: Array sorting (based in a true story)</a:t>
            </a:r>
          </a:p>
          <a:p>
            <a:pPr lvl="0"/>
            <a:r>
              <a:rPr lang="en" dirty="0">
                <a:solidFill>
                  <a:schemeClr val="bg1"/>
                </a:solidFill>
              </a:rPr>
              <a:t>Do you know </a:t>
            </a:r>
            <a:r>
              <a:rPr lang="en" b="1" dirty="0">
                <a:solidFill>
                  <a:schemeClr val="bg1"/>
                </a:solidFill>
              </a:rPr>
              <a:t>a better</a:t>
            </a:r>
            <a:r>
              <a:rPr lang="en" dirty="0">
                <a:solidFill>
                  <a:schemeClr val="bg1"/>
                </a:solidFill>
              </a:rPr>
              <a:t> sorting algorithm?	Quick-sort! O(nlogn) </a:t>
            </a:r>
            <a:endParaRPr lang="en-US" b="1" dirty="0">
              <a:solidFill>
                <a:schemeClr val="bg1"/>
              </a:solidFill>
            </a:endParaRPr>
          </a:p>
          <a:p>
            <a:pPr lvl="0">
              <a:lnSpc>
                <a:spcPct val="100000"/>
              </a:lnSpc>
              <a:spcAft>
                <a:spcPts val="0"/>
              </a:spcAft>
            </a:pPr>
            <a:r>
              <a:rPr lang="en-US" dirty="0">
                <a:solidFill>
                  <a:schemeClr val="bg1"/>
                </a:solidFill>
              </a:rPr>
              <a:t>Question: </a:t>
            </a:r>
            <a:r>
              <a:rPr lang="en" dirty="0">
                <a:solidFill>
                  <a:schemeClr val="bg1"/>
                </a:solidFill>
              </a:rPr>
              <a:t>Did you think about corner cases? (repeated values)</a:t>
            </a:r>
            <a:endParaRPr dirty="0">
              <a:solidFill>
                <a:schemeClr val="bg1"/>
              </a:solidFill>
            </a:endParaRPr>
          </a:p>
        </p:txBody>
      </p:sp>
      <p:sp>
        <p:nvSpPr>
          <p:cNvPr id="169" name="Shape 16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p>
          <a:p>
            <a:pPr lvl="0" rtl="0">
              <a:spcBef>
                <a:spcPts val="0"/>
              </a:spcBef>
              <a:buNone/>
            </a:pPr>
            <a:endParaRPr dirty="0">
              <a:solidFill>
                <a:srgbClr val="FFFFFF"/>
              </a:solidFill>
            </a:endParaRPr>
          </a:p>
        </p:txBody>
      </p:sp>
      <p:sp>
        <p:nvSpPr>
          <p:cNvPr id="170" name="Shape 17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22</a:t>
            </a:fld>
            <a:endParaRPr lang="en">
              <a:solidFill>
                <a:schemeClr val="bg1"/>
              </a:solidFill>
            </a:endParaRPr>
          </a:p>
        </p:txBody>
      </p:sp>
      <p:graphicFrame>
        <p:nvGraphicFramePr>
          <p:cNvPr id="18" name="Shape 122"/>
          <p:cNvGraphicFramePr/>
          <p:nvPr>
            <p:extLst>
              <p:ext uri="{D42A27DB-BD31-4B8C-83A1-F6EECF244321}">
                <p14:modId xmlns:p14="http://schemas.microsoft.com/office/powerpoint/2010/main" val="2571455136"/>
              </p:ext>
            </p:extLst>
          </p:nvPr>
        </p:nvGraphicFramePr>
        <p:xfrm>
          <a:off x="752650" y="2228486"/>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1" name="Shape 122"/>
          <p:cNvGraphicFramePr/>
          <p:nvPr>
            <p:extLst>
              <p:ext uri="{D42A27DB-BD31-4B8C-83A1-F6EECF244321}">
                <p14:modId xmlns:p14="http://schemas.microsoft.com/office/powerpoint/2010/main" val="826784215"/>
              </p:ext>
            </p:extLst>
          </p:nvPr>
        </p:nvGraphicFramePr>
        <p:xfrm>
          <a:off x="752650" y="277337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2" name="Shape 122"/>
          <p:cNvGraphicFramePr/>
          <p:nvPr>
            <p:extLst>
              <p:ext uri="{D42A27DB-BD31-4B8C-83A1-F6EECF244321}">
                <p14:modId xmlns:p14="http://schemas.microsoft.com/office/powerpoint/2010/main" val="1648763811"/>
              </p:ext>
            </p:extLst>
          </p:nvPr>
        </p:nvGraphicFramePr>
        <p:xfrm>
          <a:off x="4042389" y="2780725"/>
          <a:ext cx="4343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3" name="Shape 122"/>
          <p:cNvGraphicFramePr/>
          <p:nvPr>
            <p:extLst>
              <p:ext uri="{D42A27DB-BD31-4B8C-83A1-F6EECF244321}">
                <p14:modId xmlns:p14="http://schemas.microsoft.com/office/powerpoint/2010/main" val="261780766"/>
              </p:ext>
            </p:extLst>
          </p:nvPr>
        </p:nvGraphicFramePr>
        <p:xfrm>
          <a:off x="3353871" y="277337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5" name="Shape 122"/>
          <p:cNvGraphicFramePr/>
          <p:nvPr>
            <p:extLst>
              <p:ext uri="{D42A27DB-BD31-4B8C-83A1-F6EECF244321}">
                <p14:modId xmlns:p14="http://schemas.microsoft.com/office/powerpoint/2010/main" val="1562032718"/>
              </p:ext>
            </p:extLst>
          </p:nvPr>
        </p:nvGraphicFramePr>
        <p:xfrm>
          <a:off x="1235250" y="3325612"/>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6" name="Shape 122"/>
          <p:cNvGraphicFramePr/>
          <p:nvPr>
            <p:extLst>
              <p:ext uri="{D42A27DB-BD31-4B8C-83A1-F6EECF244321}">
                <p14:modId xmlns:p14="http://schemas.microsoft.com/office/powerpoint/2010/main" val="1288684616"/>
              </p:ext>
            </p:extLst>
          </p:nvPr>
        </p:nvGraphicFramePr>
        <p:xfrm>
          <a:off x="435525" y="331826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1" name="Shape 122"/>
          <p:cNvGraphicFramePr/>
          <p:nvPr>
            <p:extLst>
              <p:ext uri="{D42A27DB-BD31-4B8C-83A1-F6EECF244321}">
                <p14:modId xmlns:p14="http://schemas.microsoft.com/office/powerpoint/2010/main" val="3262782948"/>
              </p:ext>
            </p:extLst>
          </p:nvPr>
        </p:nvGraphicFramePr>
        <p:xfrm>
          <a:off x="3753921" y="3318260"/>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2" name="Shape 122"/>
          <p:cNvGraphicFramePr/>
          <p:nvPr>
            <p:extLst>
              <p:ext uri="{D42A27DB-BD31-4B8C-83A1-F6EECF244321}">
                <p14:modId xmlns:p14="http://schemas.microsoft.com/office/powerpoint/2010/main" val="2565512143"/>
              </p:ext>
            </p:extLst>
          </p:nvPr>
        </p:nvGraphicFramePr>
        <p:xfrm>
          <a:off x="6383307" y="332370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3" name="Shape 122"/>
          <p:cNvGraphicFramePr/>
          <p:nvPr>
            <p:extLst>
              <p:ext uri="{D42A27DB-BD31-4B8C-83A1-F6EECF244321}">
                <p14:modId xmlns:p14="http://schemas.microsoft.com/office/powerpoint/2010/main" val="1427001057"/>
              </p:ext>
            </p:extLst>
          </p:nvPr>
        </p:nvGraphicFramePr>
        <p:xfrm>
          <a:off x="5781707" y="332561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6" name="Shape 122"/>
          <p:cNvGraphicFramePr/>
          <p:nvPr>
            <p:extLst>
              <p:ext uri="{D42A27DB-BD31-4B8C-83A1-F6EECF244321}">
                <p14:modId xmlns:p14="http://schemas.microsoft.com/office/powerpoint/2010/main" val="2390628965"/>
              </p:ext>
            </p:extLst>
          </p:nvPr>
        </p:nvGraphicFramePr>
        <p:xfrm>
          <a:off x="1717850" y="3869502"/>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7" name="Shape 122"/>
          <p:cNvGraphicFramePr/>
          <p:nvPr>
            <p:extLst>
              <p:ext uri="{D42A27DB-BD31-4B8C-83A1-F6EECF244321}">
                <p14:modId xmlns:p14="http://schemas.microsoft.com/office/powerpoint/2010/main" val="3373033582"/>
              </p:ext>
            </p:extLst>
          </p:nvPr>
        </p:nvGraphicFramePr>
        <p:xfrm>
          <a:off x="1071000" y="386832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8" name="Shape 122"/>
          <p:cNvGraphicFramePr/>
          <p:nvPr>
            <p:extLst>
              <p:ext uri="{D42A27DB-BD31-4B8C-83A1-F6EECF244321}">
                <p14:modId xmlns:p14="http://schemas.microsoft.com/office/powerpoint/2010/main" val="3257874761"/>
              </p:ext>
            </p:extLst>
          </p:nvPr>
        </p:nvGraphicFramePr>
        <p:xfrm>
          <a:off x="2200450" y="4399346"/>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9" name="Shape 122"/>
          <p:cNvGraphicFramePr/>
          <p:nvPr>
            <p:extLst>
              <p:ext uri="{D42A27DB-BD31-4B8C-83A1-F6EECF244321}">
                <p14:modId xmlns:p14="http://schemas.microsoft.com/office/powerpoint/2010/main" val="774132663"/>
              </p:ext>
            </p:extLst>
          </p:nvPr>
        </p:nvGraphicFramePr>
        <p:xfrm>
          <a:off x="1584885" y="439536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0" name="Shape 122"/>
          <p:cNvGraphicFramePr/>
          <p:nvPr>
            <p:extLst>
              <p:ext uri="{D42A27DB-BD31-4B8C-83A1-F6EECF244321}">
                <p14:modId xmlns:p14="http://schemas.microsoft.com/office/powerpoint/2010/main" val="73704974"/>
              </p:ext>
            </p:extLst>
          </p:nvPr>
        </p:nvGraphicFramePr>
        <p:xfrm>
          <a:off x="4295996" y="3869502"/>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1" name="Shape 122"/>
          <p:cNvGraphicFramePr/>
          <p:nvPr>
            <p:extLst>
              <p:ext uri="{D42A27DB-BD31-4B8C-83A1-F6EECF244321}">
                <p14:modId xmlns:p14="http://schemas.microsoft.com/office/powerpoint/2010/main" val="1342110436"/>
              </p:ext>
            </p:extLst>
          </p:nvPr>
        </p:nvGraphicFramePr>
        <p:xfrm>
          <a:off x="3744396" y="386832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2" name="Shape 122"/>
          <p:cNvGraphicFramePr/>
          <p:nvPr>
            <p:extLst>
              <p:ext uri="{D42A27DB-BD31-4B8C-83A1-F6EECF244321}">
                <p14:modId xmlns:p14="http://schemas.microsoft.com/office/powerpoint/2010/main" val="2643270424"/>
              </p:ext>
            </p:extLst>
          </p:nvPr>
        </p:nvGraphicFramePr>
        <p:xfrm>
          <a:off x="4904213" y="4407037"/>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3" name="Shape 122"/>
          <p:cNvGraphicFramePr/>
          <p:nvPr>
            <p:extLst>
              <p:ext uri="{D42A27DB-BD31-4B8C-83A1-F6EECF244321}">
                <p14:modId xmlns:p14="http://schemas.microsoft.com/office/powerpoint/2010/main" val="3129162312"/>
              </p:ext>
            </p:extLst>
          </p:nvPr>
        </p:nvGraphicFramePr>
        <p:xfrm>
          <a:off x="4288648" y="440305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4" name="Shape 122"/>
          <p:cNvGraphicFramePr/>
          <p:nvPr>
            <p:extLst>
              <p:ext uri="{D42A27DB-BD31-4B8C-83A1-F6EECF244321}">
                <p14:modId xmlns:p14="http://schemas.microsoft.com/office/powerpoint/2010/main" val="366794303"/>
              </p:ext>
            </p:extLst>
          </p:nvPr>
        </p:nvGraphicFramePr>
        <p:xfrm>
          <a:off x="7036215" y="3868226"/>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5" name="Shape 122"/>
          <p:cNvGraphicFramePr/>
          <p:nvPr>
            <p:extLst>
              <p:ext uri="{D42A27DB-BD31-4B8C-83A1-F6EECF244321}">
                <p14:modId xmlns:p14="http://schemas.microsoft.com/office/powerpoint/2010/main" val="1125473474"/>
              </p:ext>
            </p:extLst>
          </p:nvPr>
        </p:nvGraphicFramePr>
        <p:xfrm>
          <a:off x="6455565" y="3860874"/>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7" name="Shape 122"/>
          <p:cNvGraphicFramePr/>
          <p:nvPr>
            <p:extLst>
              <p:ext uri="{D42A27DB-BD31-4B8C-83A1-F6EECF244321}">
                <p14:modId xmlns:p14="http://schemas.microsoft.com/office/powerpoint/2010/main" val="3987627919"/>
              </p:ext>
            </p:extLst>
          </p:nvPr>
        </p:nvGraphicFramePr>
        <p:xfrm>
          <a:off x="6805290" y="441094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9" name="Shape 122"/>
          <p:cNvGraphicFramePr/>
          <p:nvPr>
            <p:extLst>
              <p:ext uri="{D42A27DB-BD31-4B8C-83A1-F6EECF244321}">
                <p14:modId xmlns:p14="http://schemas.microsoft.com/office/powerpoint/2010/main" val="441937663"/>
              </p:ext>
            </p:extLst>
          </p:nvPr>
        </p:nvGraphicFramePr>
        <p:xfrm>
          <a:off x="2200450" y="492823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0" name="Shape 122"/>
          <p:cNvGraphicFramePr/>
          <p:nvPr>
            <p:extLst>
              <p:ext uri="{D42A27DB-BD31-4B8C-83A1-F6EECF244321}">
                <p14:modId xmlns:p14="http://schemas.microsoft.com/office/powerpoint/2010/main" val="1598430965"/>
              </p:ext>
            </p:extLst>
          </p:nvPr>
        </p:nvGraphicFramePr>
        <p:xfrm>
          <a:off x="2792354" y="4926984"/>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2" name="Shape 122"/>
          <p:cNvGraphicFramePr/>
          <p:nvPr>
            <p:extLst>
              <p:ext uri="{D42A27DB-BD31-4B8C-83A1-F6EECF244321}">
                <p14:modId xmlns:p14="http://schemas.microsoft.com/office/powerpoint/2010/main" val="248484593"/>
              </p:ext>
            </p:extLst>
          </p:nvPr>
        </p:nvGraphicFramePr>
        <p:xfrm>
          <a:off x="7570723"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3" name="Shape 122"/>
          <p:cNvGraphicFramePr/>
          <p:nvPr>
            <p:extLst>
              <p:ext uri="{D42A27DB-BD31-4B8C-83A1-F6EECF244321}">
                <p14:modId xmlns:p14="http://schemas.microsoft.com/office/powerpoint/2010/main" val="3114190004"/>
              </p:ext>
            </p:extLst>
          </p:nvPr>
        </p:nvGraphicFramePr>
        <p:xfrm>
          <a:off x="4863637"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4" name="Shape 122"/>
          <p:cNvGraphicFramePr/>
          <p:nvPr>
            <p:extLst>
              <p:ext uri="{D42A27DB-BD31-4B8C-83A1-F6EECF244321}">
                <p14:modId xmlns:p14="http://schemas.microsoft.com/office/powerpoint/2010/main" val="857368774"/>
              </p:ext>
            </p:extLst>
          </p:nvPr>
        </p:nvGraphicFramePr>
        <p:xfrm>
          <a:off x="5552776"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sp>
        <p:nvSpPr>
          <p:cNvPr id="55" name="Rectangle 54"/>
          <p:cNvSpPr/>
          <p:nvPr/>
        </p:nvSpPr>
        <p:spPr>
          <a:xfrm flipV="1">
            <a:off x="0" y="4551795"/>
            <a:ext cx="9144000" cy="612185"/>
          </a:xfrm>
          <a:prstGeom prst="rect">
            <a:avLst/>
          </a:prstGeom>
          <a:solidFill>
            <a:schemeClr val="tx1">
              <a:lumMod val="65000"/>
              <a:lumOff val="3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6" name="Shape 71"/>
          <p:cNvSpPr txBox="1">
            <a:spLocks/>
          </p:cNvSpPr>
          <p:nvPr/>
        </p:nvSpPr>
        <p:spPr>
          <a:xfrm>
            <a:off x="8472457"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fld id="{00000000-1234-1234-1234-123412341234}" type="slidenum">
              <a:rPr lang="en" smtClean="0">
                <a:solidFill>
                  <a:schemeClr val="bg1"/>
                </a:solidFill>
              </a:rPr>
              <a:pPr/>
              <a:t>22</a:t>
            </a:fld>
            <a:endParaRPr lang="en" dirty="0">
              <a:solidFill>
                <a:schemeClr val="bg1"/>
              </a:solidFill>
            </a:endParaRPr>
          </a:p>
        </p:txBody>
      </p:sp>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anim calcmode="lin" valueType="num">
                                      <p:cBhvr>
                                        <p:cTn id="8" dur="250" fill="hold"/>
                                        <p:tgtEl>
                                          <p:spTgt spid="23"/>
                                        </p:tgtEl>
                                        <p:attrNameLst>
                                          <p:attrName>ppt_x</p:attrName>
                                        </p:attrNameLst>
                                      </p:cBhvr>
                                      <p:tavLst>
                                        <p:tav tm="0">
                                          <p:val>
                                            <p:strVal val="#ppt_x"/>
                                          </p:val>
                                        </p:tav>
                                        <p:tav tm="100000">
                                          <p:val>
                                            <p:strVal val="#ppt_x"/>
                                          </p:val>
                                        </p:tav>
                                      </p:tavLst>
                                    </p:anim>
                                    <p:anim calcmode="lin" valueType="num">
                                      <p:cBhvr>
                                        <p:cTn id="9" dur="25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250"/>
                                        <p:tgtEl>
                                          <p:spTgt spid="21"/>
                                        </p:tgtEl>
                                      </p:cBhvr>
                                    </p:animEffect>
                                    <p:anim calcmode="lin" valueType="num">
                                      <p:cBhvr>
                                        <p:cTn id="15" dur="250" fill="hold"/>
                                        <p:tgtEl>
                                          <p:spTgt spid="21"/>
                                        </p:tgtEl>
                                        <p:attrNameLst>
                                          <p:attrName>ppt_x</p:attrName>
                                        </p:attrNameLst>
                                      </p:cBhvr>
                                      <p:tavLst>
                                        <p:tav tm="0">
                                          <p:val>
                                            <p:strVal val="#ppt_x"/>
                                          </p:val>
                                        </p:tav>
                                        <p:tav tm="100000">
                                          <p:val>
                                            <p:strVal val="#ppt_x"/>
                                          </p:val>
                                        </p:tav>
                                      </p:tavLst>
                                    </p:anim>
                                    <p:anim calcmode="lin" valueType="num">
                                      <p:cBhvr>
                                        <p:cTn id="16" dur="25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250"/>
                                        <p:tgtEl>
                                          <p:spTgt spid="22"/>
                                        </p:tgtEl>
                                      </p:cBhvr>
                                    </p:animEffect>
                                    <p:anim calcmode="lin" valueType="num">
                                      <p:cBhvr>
                                        <p:cTn id="22" dur="250" fill="hold"/>
                                        <p:tgtEl>
                                          <p:spTgt spid="22"/>
                                        </p:tgtEl>
                                        <p:attrNameLst>
                                          <p:attrName>ppt_x</p:attrName>
                                        </p:attrNameLst>
                                      </p:cBhvr>
                                      <p:tavLst>
                                        <p:tav tm="0">
                                          <p:val>
                                            <p:strVal val="#ppt_x"/>
                                          </p:val>
                                        </p:tav>
                                        <p:tav tm="100000">
                                          <p:val>
                                            <p:strVal val="#ppt_x"/>
                                          </p:val>
                                        </p:tav>
                                      </p:tavLst>
                                    </p:anim>
                                    <p:anim calcmode="lin" valueType="num">
                                      <p:cBhvr>
                                        <p:cTn id="23" dur="25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250"/>
                                        <p:tgtEl>
                                          <p:spTgt spid="26"/>
                                        </p:tgtEl>
                                      </p:cBhvr>
                                    </p:animEffect>
                                    <p:anim calcmode="lin" valueType="num">
                                      <p:cBhvr>
                                        <p:cTn id="29" dur="250" fill="hold"/>
                                        <p:tgtEl>
                                          <p:spTgt spid="26"/>
                                        </p:tgtEl>
                                        <p:attrNameLst>
                                          <p:attrName>ppt_x</p:attrName>
                                        </p:attrNameLst>
                                      </p:cBhvr>
                                      <p:tavLst>
                                        <p:tav tm="0">
                                          <p:val>
                                            <p:strVal val="#ppt_x"/>
                                          </p:val>
                                        </p:tav>
                                        <p:tav tm="100000">
                                          <p:val>
                                            <p:strVal val="#ppt_x"/>
                                          </p:val>
                                        </p:tav>
                                      </p:tavLst>
                                    </p:anim>
                                    <p:anim calcmode="lin" valueType="num">
                                      <p:cBhvr>
                                        <p:cTn id="30" dur="25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250"/>
                                        <p:tgtEl>
                                          <p:spTgt spid="25"/>
                                        </p:tgtEl>
                                      </p:cBhvr>
                                    </p:animEffect>
                                    <p:anim calcmode="lin" valueType="num">
                                      <p:cBhvr>
                                        <p:cTn id="36" dur="250" fill="hold"/>
                                        <p:tgtEl>
                                          <p:spTgt spid="25"/>
                                        </p:tgtEl>
                                        <p:attrNameLst>
                                          <p:attrName>ppt_x</p:attrName>
                                        </p:attrNameLst>
                                      </p:cBhvr>
                                      <p:tavLst>
                                        <p:tav tm="0">
                                          <p:val>
                                            <p:strVal val="#ppt_x"/>
                                          </p:val>
                                        </p:tav>
                                        <p:tav tm="100000">
                                          <p:val>
                                            <p:strVal val="#ppt_x"/>
                                          </p:val>
                                        </p:tav>
                                      </p:tavLst>
                                    </p:anim>
                                    <p:anim calcmode="lin" valueType="num">
                                      <p:cBhvr>
                                        <p:cTn id="37" dur="25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250"/>
                                        <p:tgtEl>
                                          <p:spTgt spid="37"/>
                                        </p:tgtEl>
                                      </p:cBhvr>
                                    </p:animEffect>
                                    <p:anim calcmode="lin" valueType="num">
                                      <p:cBhvr>
                                        <p:cTn id="43" dur="250" fill="hold"/>
                                        <p:tgtEl>
                                          <p:spTgt spid="37"/>
                                        </p:tgtEl>
                                        <p:attrNameLst>
                                          <p:attrName>ppt_x</p:attrName>
                                        </p:attrNameLst>
                                      </p:cBhvr>
                                      <p:tavLst>
                                        <p:tav tm="0">
                                          <p:val>
                                            <p:strVal val="#ppt_x"/>
                                          </p:val>
                                        </p:tav>
                                        <p:tav tm="100000">
                                          <p:val>
                                            <p:strVal val="#ppt_x"/>
                                          </p:val>
                                        </p:tav>
                                      </p:tavLst>
                                    </p:anim>
                                    <p:anim calcmode="lin" valueType="num">
                                      <p:cBhvr>
                                        <p:cTn id="44" dur="25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250"/>
                                        <p:tgtEl>
                                          <p:spTgt spid="36"/>
                                        </p:tgtEl>
                                      </p:cBhvr>
                                    </p:animEffect>
                                    <p:anim calcmode="lin" valueType="num">
                                      <p:cBhvr>
                                        <p:cTn id="50" dur="250" fill="hold"/>
                                        <p:tgtEl>
                                          <p:spTgt spid="36"/>
                                        </p:tgtEl>
                                        <p:attrNameLst>
                                          <p:attrName>ppt_x</p:attrName>
                                        </p:attrNameLst>
                                      </p:cBhvr>
                                      <p:tavLst>
                                        <p:tav tm="0">
                                          <p:val>
                                            <p:strVal val="#ppt_x"/>
                                          </p:val>
                                        </p:tav>
                                        <p:tav tm="100000">
                                          <p:val>
                                            <p:strVal val="#ppt_x"/>
                                          </p:val>
                                        </p:tav>
                                      </p:tavLst>
                                    </p:anim>
                                    <p:anim calcmode="lin" valueType="num">
                                      <p:cBhvr>
                                        <p:cTn id="51" dur="25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250"/>
                                        <p:tgtEl>
                                          <p:spTgt spid="39"/>
                                        </p:tgtEl>
                                      </p:cBhvr>
                                    </p:animEffect>
                                    <p:anim calcmode="lin" valueType="num">
                                      <p:cBhvr>
                                        <p:cTn id="57" dur="250" fill="hold"/>
                                        <p:tgtEl>
                                          <p:spTgt spid="39"/>
                                        </p:tgtEl>
                                        <p:attrNameLst>
                                          <p:attrName>ppt_x</p:attrName>
                                        </p:attrNameLst>
                                      </p:cBhvr>
                                      <p:tavLst>
                                        <p:tav tm="0">
                                          <p:val>
                                            <p:strVal val="#ppt_x"/>
                                          </p:val>
                                        </p:tav>
                                        <p:tav tm="100000">
                                          <p:val>
                                            <p:strVal val="#ppt_x"/>
                                          </p:val>
                                        </p:tav>
                                      </p:tavLst>
                                    </p:anim>
                                    <p:anim calcmode="lin" valueType="num">
                                      <p:cBhvr>
                                        <p:cTn id="58" dur="25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nodeType="click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fade">
                                      <p:cBhvr>
                                        <p:cTn id="63" dur="250"/>
                                        <p:tgtEl>
                                          <p:spTgt spid="38"/>
                                        </p:tgtEl>
                                      </p:cBhvr>
                                    </p:animEffect>
                                    <p:anim calcmode="lin" valueType="num">
                                      <p:cBhvr>
                                        <p:cTn id="64" dur="250" fill="hold"/>
                                        <p:tgtEl>
                                          <p:spTgt spid="38"/>
                                        </p:tgtEl>
                                        <p:attrNameLst>
                                          <p:attrName>ppt_x</p:attrName>
                                        </p:attrNameLst>
                                      </p:cBhvr>
                                      <p:tavLst>
                                        <p:tav tm="0">
                                          <p:val>
                                            <p:strVal val="#ppt_x"/>
                                          </p:val>
                                        </p:tav>
                                        <p:tav tm="100000">
                                          <p:val>
                                            <p:strVal val="#ppt_x"/>
                                          </p:val>
                                        </p:tav>
                                      </p:tavLst>
                                    </p:anim>
                                    <p:anim calcmode="lin" valueType="num">
                                      <p:cBhvr>
                                        <p:cTn id="65" dur="25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7" presetClass="entr" presetSubtype="0" fill="hold" nodeType="click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fade">
                                      <p:cBhvr>
                                        <p:cTn id="70" dur="250"/>
                                        <p:tgtEl>
                                          <p:spTgt spid="49"/>
                                        </p:tgtEl>
                                      </p:cBhvr>
                                    </p:animEffect>
                                    <p:anim calcmode="lin" valueType="num">
                                      <p:cBhvr>
                                        <p:cTn id="71" dur="250" fill="hold"/>
                                        <p:tgtEl>
                                          <p:spTgt spid="49"/>
                                        </p:tgtEl>
                                        <p:attrNameLst>
                                          <p:attrName>ppt_x</p:attrName>
                                        </p:attrNameLst>
                                      </p:cBhvr>
                                      <p:tavLst>
                                        <p:tav tm="0">
                                          <p:val>
                                            <p:strVal val="#ppt_x"/>
                                          </p:val>
                                        </p:tav>
                                        <p:tav tm="100000">
                                          <p:val>
                                            <p:strVal val="#ppt_x"/>
                                          </p:val>
                                        </p:tav>
                                      </p:tavLst>
                                    </p:anim>
                                    <p:anim calcmode="lin" valueType="num">
                                      <p:cBhvr>
                                        <p:cTn id="72" dur="25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7" presetClass="entr" presetSubtype="0" fill="hold" nodeType="clickEffect">
                                  <p:stCondLst>
                                    <p:cond delay="0"/>
                                  </p:stCondLst>
                                  <p:childTnLst>
                                    <p:set>
                                      <p:cBhvr>
                                        <p:cTn id="76" dur="1" fill="hold">
                                          <p:stCondLst>
                                            <p:cond delay="0"/>
                                          </p:stCondLst>
                                        </p:cTn>
                                        <p:tgtEl>
                                          <p:spTgt spid="50"/>
                                        </p:tgtEl>
                                        <p:attrNameLst>
                                          <p:attrName>style.visibility</p:attrName>
                                        </p:attrNameLst>
                                      </p:cBhvr>
                                      <p:to>
                                        <p:strVal val="visible"/>
                                      </p:to>
                                    </p:set>
                                    <p:animEffect transition="in" filter="fade">
                                      <p:cBhvr>
                                        <p:cTn id="77" dur="250"/>
                                        <p:tgtEl>
                                          <p:spTgt spid="50"/>
                                        </p:tgtEl>
                                      </p:cBhvr>
                                    </p:animEffect>
                                    <p:anim calcmode="lin" valueType="num">
                                      <p:cBhvr>
                                        <p:cTn id="78" dur="250" fill="hold"/>
                                        <p:tgtEl>
                                          <p:spTgt spid="50"/>
                                        </p:tgtEl>
                                        <p:attrNameLst>
                                          <p:attrName>ppt_x</p:attrName>
                                        </p:attrNameLst>
                                      </p:cBhvr>
                                      <p:tavLst>
                                        <p:tav tm="0">
                                          <p:val>
                                            <p:strVal val="#ppt_x"/>
                                          </p:val>
                                        </p:tav>
                                        <p:tav tm="100000">
                                          <p:val>
                                            <p:strVal val="#ppt_x"/>
                                          </p:val>
                                        </p:tav>
                                      </p:tavLst>
                                    </p:anim>
                                    <p:anim calcmode="lin" valueType="num">
                                      <p:cBhvr>
                                        <p:cTn id="79" dur="25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7" presetClass="entr" presetSubtype="0" fill="hold"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250"/>
                                        <p:tgtEl>
                                          <p:spTgt spid="33"/>
                                        </p:tgtEl>
                                      </p:cBhvr>
                                    </p:animEffect>
                                    <p:anim calcmode="lin" valueType="num">
                                      <p:cBhvr>
                                        <p:cTn id="85" dur="250" fill="hold"/>
                                        <p:tgtEl>
                                          <p:spTgt spid="33"/>
                                        </p:tgtEl>
                                        <p:attrNameLst>
                                          <p:attrName>ppt_x</p:attrName>
                                        </p:attrNameLst>
                                      </p:cBhvr>
                                      <p:tavLst>
                                        <p:tav tm="0">
                                          <p:val>
                                            <p:strVal val="#ppt_x"/>
                                          </p:val>
                                        </p:tav>
                                        <p:tav tm="100000">
                                          <p:val>
                                            <p:strVal val="#ppt_x"/>
                                          </p:val>
                                        </p:tav>
                                      </p:tavLst>
                                    </p:anim>
                                    <p:anim calcmode="lin" valueType="num">
                                      <p:cBhvr>
                                        <p:cTn id="86" dur="25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7" presetClass="entr" presetSubtype="0" fill="hold" nodeType="click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250"/>
                                        <p:tgtEl>
                                          <p:spTgt spid="31"/>
                                        </p:tgtEl>
                                      </p:cBhvr>
                                    </p:animEffect>
                                    <p:anim calcmode="lin" valueType="num">
                                      <p:cBhvr>
                                        <p:cTn id="92" dur="250" fill="hold"/>
                                        <p:tgtEl>
                                          <p:spTgt spid="31"/>
                                        </p:tgtEl>
                                        <p:attrNameLst>
                                          <p:attrName>ppt_x</p:attrName>
                                        </p:attrNameLst>
                                      </p:cBhvr>
                                      <p:tavLst>
                                        <p:tav tm="0">
                                          <p:val>
                                            <p:strVal val="#ppt_x"/>
                                          </p:val>
                                        </p:tav>
                                        <p:tav tm="100000">
                                          <p:val>
                                            <p:strVal val="#ppt_x"/>
                                          </p:val>
                                        </p:tav>
                                      </p:tavLst>
                                    </p:anim>
                                    <p:anim calcmode="lin" valueType="num">
                                      <p:cBhvr>
                                        <p:cTn id="93" dur="25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7" presetClass="entr" presetSubtype="0" fill="hold" nodeType="click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fade">
                                      <p:cBhvr>
                                        <p:cTn id="98" dur="250"/>
                                        <p:tgtEl>
                                          <p:spTgt spid="32"/>
                                        </p:tgtEl>
                                      </p:cBhvr>
                                    </p:animEffect>
                                    <p:anim calcmode="lin" valueType="num">
                                      <p:cBhvr>
                                        <p:cTn id="99" dur="250" fill="hold"/>
                                        <p:tgtEl>
                                          <p:spTgt spid="32"/>
                                        </p:tgtEl>
                                        <p:attrNameLst>
                                          <p:attrName>ppt_x</p:attrName>
                                        </p:attrNameLst>
                                      </p:cBhvr>
                                      <p:tavLst>
                                        <p:tav tm="0">
                                          <p:val>
                                            <p:strVal val="#ppt_x"/>
                                          </p:val>
                                        </p:tav>
                                        <p:tav tm="100000">
                                          <p:val>
                                            <p:strVal val="#ppt_x"/>
                                          </p:val>
                                        </p:tav>
                                      </p:tavLst>
                                    </p:anim>
                                    <p:anim calcmode="lin" valueType="num">
                                      <p:cBhvr>
                                        <p:cTn id="100" dur="25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7" presetClass="entr" presetSubtype="0" fill="hold" nodeType="clickEffect">
                                  <p:stCondLst>
                                    <p:cond delay="0"/>
                                  </p:stCondLst>
                                  <p:childTnLst>
                                    <p:set>
                                      <p:cBhvr>
                                        <p:cTn id="104" dur="1" fill="hold">
                                          <p:stCondLst>
                                            <p:cond delay="0"/>
                                          </p:stCondLst>
                                        </p:cTn>
                                        <p:tgtEl>
                                          <p:spTgt spid="41"/>
                                        </p:tgtEl>
                                        <p:attrNameLst>
                                          <p:attrName>style.visibility</p:attrName>
                                        </p:attrNameLst>
                                      </p:cBhvr>
                                      <p:to>
                                        <p:strVal val="visible"/>
                                      </p:to>
                                    </p:set>
                                    <p:animEffect transition="in" filter="fade">
                                      <p:cBhvr>
                                        <p:cTn id="105" dur="250"/>
                                        <p:tgtEl>
                                          <p:spTgt spid="41"/>
                                        </p:tgtEl>
                                      </p:cBhvr>
                                    </p:animEffect>
                                    <p:anim calcmode="lin" valueType="num">
                                      <p:cBhvr>
                                        <p:cTn id="106" dur="250" fill="hold"/>
                                        <p:tgtEl>
                                          <p:spTgt spid="41"/>
                                        </p:tgtEl>
                                        <p:attrNameLst>
                                          <p:attrName>ppt_x</p:attrName>
                                        </p:attrNameLst>
                                      </p:cBhvr>
                                      <p:tavLst>
                                        <p:tav tm="0">
                                          <p:val>
                                            <p:strVal val="#ppt_x"/>
                                          </p:val>
                                        </p:tav>
                                        <p:tav tm="100000">
                                          <p:val>
                                            <p:strVal val="#ppt_x"/>
                                          </p:val>
                                        </p:tav>
                                      </p:tavLst>
                                    </p:anim>
                                    <p:anim calcmode="lin" valueType="num">
                                      <p:cBhvr>
                                        <p:cTn id="107" dur="25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7" presetClass="entr" presetSubtype="0" fill="hold" nodeType="click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fade">
                                      <p:cBhvr>
                                        <p:cTn id="112" dur="250"/>
                                        <p:tgtEl>
                                          <p:spTgt spid="40"/>
                                        </p:tgtEl>
                                      </p:cBhvr>
                                    </p:animEffect>
                                    <p:anim calcmode="lin" valueType="num">
                                      <p:cBhvr>
                                        <p:cTn id="113" dur="250" fill="hold"/>
                                        <p:tgtEl>
                                          <p:spTgt spid="40"/>
                                        </p:tgtEl>
                                        <p:attrNameLst>
                                          <p:attrName>ppt_x</p:attrName>
                                        </p:attrNameLst>
                                      </p:cBhvr>
                                      <p:tavLst>
                                        <p:tav tm="0">
                                          <p:val>
                                            <p:strVal val="#ppt_x"/>
                                          </p:val>
                                        </p:tav>
                                        <p:tav tm="100000">
                                          <p:val>
                                            <p:strVal val="#ppt_x"/>
                                          </p:val>
                                        </p:tav>
                                      </p:tavLst>
                                    </p:anim>
                                    <p:anim calcmode="lin" valueType="num">
                                      <p:cBhvr>
                                        <p:cTn id="114" dur="25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47" presetClass="entr" presetSubtype="0" fill="hold" nodeType="clickEffect">
                                  <p:stCondLst>
                                    <p:cond delay="0"/>
                                  </p:stCondLst>
                                  <p:childTnLst>
                                    <p:set>
                                      <p:cBhvr>
                                        <p:cTn id="118" dur="1" fill="hold">
                                          <p:stCondLst>
                                            <p:cond delay="0"/>
                                          </p:stCondLst>
                                        </p:cTn>
                                        <p:tgtEl>
                                          <p:spTgt spid="43"/>
                                        </p:tgtEl>
                                        <p:attrNameLst>
                                          <p:attrName>style.visibility</p:attrName>
                                        </p:attrNameLst>
                                      </p:cBhvr>
                                      <p:to>
                                        <p:strVal val="visible"/>
                                      </p:to>
                                    </p:set>
                                    <p:animEffect transition="in" filter="fade">
                                      <p:cBhvr>
                                        <p:cTn id="119" dur="250"/>
                                        <p:tgtEl>
                                          <p:spTgt spid="43"/>
                                        </p:tgtEl>
                                      </p:cBhvr>
                                    </p:animEffect>
                                    <p:anim calcmode="lin" valueType="num">
                                      <p:cBhvr>
                                        <p:cTn id="120" dur="250" fill="hold"/>
                                        <p:tgtEl>
                                          <p:spTgt spid="43"/>
                                        </p:tgtEl>
                                        <p:attrNameLst>
                                          <p:attrName>ppt_x</p:attrName>
                                        </p:attrNameLst>
                                      </p:cBhvr>
                                      <p:tavLst>
                                        <p:tav tm="0">
                                          <p:val>
                                            <p:strVal val="#ppt_x"/>
                                          </p:val>
                                        </p:tav>
                                        <p:tav tm="100000">
                                          <p:val>
                                            <p:strVal val="#ppt_x"/>
                                          </p:val>
                                        </p:tav>
                                      </p:tavLst>
                                    </p:anim>
                                    <p:anim calcmode="lin" valueType="num">
                                      <p:cBhvr>
                                        <p:cTn id="121" dur="25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47" presetClass="entr" presetSubtype="0" fill="hold" nodeType="clickEffect">
                                  <p:stCondLst>
                                    <p:cond delay="0"/>
                                  </p:stCondLst>
                                  <p:childTnLst>
                                    <p:set>
                                      <p:cBhvr>
                                        <p:cTn id="125" dur="1" fill="hold">
                                          <p:stCondLst>
                                            <p:cond delay="0"/>
                                          </p:stCondLst>
                                        </p:cTn>
                                        <p:tgtEl>
                                          <p:spTgt spid="42"/>
                                        </p:tgtEl>
                                        <p:attrNameLst>
                                          <p:attrName>style.visibility</p:attrName>
                                        </p:attrNameLst>
                                      </p:cBhvr>
                                      <p:to>
                                        <p:strVal val="visible"/>
                                      </p:to>
                                    </p:set>
                                    <p:animEffect transition="in" filter="fade">
                                      <p:cBhvr>
                                        <p:cTn id="126" dur="250"/>
                                        <p:tgtEl>
                                          <p:spTgt spid="42"/>
                                        </p:tgtEl>
                                      </p:cBhvr>
                                    </p:animEffect>
                                    <p:anim calcmode="lin" valueType="num">
                                      <p:cBhvr>
                                        <p:cTn id="127" dur="250" fill="hold"/>
                                        <p:tgtEl>
                                          <p:spTgt spid="42"/>
                                        </p:tgtEl>
                                        <p:attrNameLst>
                                          <p:attrName>ppt_x</p:attrName>
                                        </p:attrNameLst>
                                      </p:cBhvr>
                                      <p:tavLst>
                                        <p:tav tm="0">
                                          <p:val>
                                            <p:strVal val="#ppt_x"/>
                                          </p:val>
                                        </p:tav>
                                        <p:tav tm="100000">
                                          <p:val>
                                            <p:strVal val="#ppt_x"/>
                                          </p:val>
                                        </p:tav>
                                      </p:tavLst>
                                    </p:anim>
                                    <p:anim calcmode="lin" valueType="num">
                                      <p:cBhvr>
                                        <p:cTn id="128" dur="25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47" presetClass="entr" presetSubtype="0" fill="hold" nodeType="clickEffect">
                                  <p:stCondLst>
                                    <p:cond delay="0"/>
                                  </p:stCondLst>
                                  <p:childTnLst>
                                    <p:set>
                                      <p:cBhvr>
                                        <p:cTn id="132" dur="1" fill="hold">
                                          <p:stCondLst>
                                            <p:cond delay="0"/>
                                          </p:stCondLst>
                                        </p:cTn>
                                        <p:tgtEl>
                                          <p:spTgt spid="53"/>
                                        </p:tgtEl>
                                        <p:attrNameLst>
                                          <p:attrName>style.visibility</p:attrName>
                                        </p:attrNameLst>
                                      </p:cBhvr>
                                      <p:to>
                                        <p:strVal val="visible"/>
                                      </p:to>
                                    </p:set>
                                    <p:animEffect transition="in" filter="fade">
                                      <p:cBhvr>
                                        <p:cTn id="133" dur="250"/>
                                        <p:tgtEl>
                                          <p:spTgt spid="53"/>
                                        </p:tgtEl>
                                      </p:cBhvr>
                                    </p:animEffect>
                                    <p:anim calcmode="lin" valueType="num">
                                      <p:cBhvr>
                                        <p:cTn id="134" dur="250" fill="hold"/>
                                        <p:tgtEl>
                                          <p:spTgt spid="53"/>
                                        </p:tgtEl>
                                        <p:attrNameLst>
                                          <p:attrName>ppt_x</p:attrName>
                                        </p:attrNameLst>
                                      </p:cBhvr>
                                      <p:tavLst>
                                        <p:tav tm="0">
                                          <p:val>
                                            <p:strVal val="#ppt_x"/>
                                          </p:val>
                                        </p:tav>
                                        <p:tav tm="100000">
                                          <p:val>
                                            <p:strVal val="#ppt_x"/>
                                          </p:val>
                                        </p:tav>
                                      </p:tavLst>
                                    </p:anim>
                                    <p:anim calcmode="lin" valueType="num">
                                      <p:cBhvr>
                                        <p:cTn id="135" dur="25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36" fill="hold">
                      <p:stCondLst>
                        <p:cond delay="indefinite"/>
                      </p:stCondLst>
                      <p:childTnLst>
                        <p:par>
                          <p:cTn id="137" fill="hold">
                            <p:stCondLst>
                              <p:cond delay="0"/>
                            </p:stCondLst>
                            <p:childTnLst>
                              <p:par>
                                <p:cTn id="138" presetID="47" presetClass="entr" presetSubtype="0" fill="hold" nodeType="clickEffect">
                                  <p:stCondLst>
                                    <p:cond delay="0"/>
                                  </p:stCondLst>
                                  <p:childTnLst>
                                    <p:set>
                                      <p:cBhvr>
                                        <p:cTn id="139" dur="1" fill="hold">
                                          <p:stCondLst>
                                            <p:cond delay="0"/>
                                          </p:stCondLst>
                                        </p:cTn>
                                        <p:tgtEl>
                                          <p:spTgt spid="54"/>
                                        </p:tgtEl>
                                        <p:attrNameLst>
                                          <p:attrName>style.visibility</p:attrName>
                                        </p:attrNameLst>
                                      </p:cBhvr>
                                      <p:to>
                                        <p:strVal val="visible"/>
                                      </p:to>
                                    </p:set>
                                    <p:animEffect transition="in" filter="fade">
                                      <p:cBhvr>
                                        <p:cTn id="140" dur="250"/>
                                        <p:tgtEl>
                                          <p:spTgt spid="54"/>
                                        </p:tgtEl>
                                      </p:cBhvr>
                                    </p:animEffect>
                                    <p:anim calcmode="lin" valueType="num">
                                      <p:cBhvr>
                                        <p:cTn id="141" dur="250" fill="hold"/>
                                        <p:tgtEl>
                                          <p:spTgt spid="54"/>
                                        </p:tgtEl>
                                        <p:attrNameLst>
                                          <p:attrName>ppt_x</p:attrName>
                                        </p:attrNameLst>
                                      </p:cBhvr>
                                      <p:tavLst>
                                        <p:tav tm="0">
                                          <p:val>
                                            <p:strVal val="#ppt_x"/>
                                          </p:val>
                                        </p:tav>
                                        <p:tav tm="100000">
                                          <p:val>
                                            <p:strVal val="#ppt_x"/>
                                          </p:val>
                                        </p:tav>
                                      </p:tavLst>
                                    </p:anim>
                                    <p:anim calcmode="lin" valueType="num">
                                      <p:cBhvr>
                                        <p:cTn id="142" dur="25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143" fill="hold">
                      <p:stCondLst>
                        <p:cond delay="indefinite"/>
                      </p:stCondLst>
                      <p:childTnLst>
                        <p:par>
                          <p:cTn id="144" fill="hold">
                            <p:stCondLst>
                              <p:cond delay="0"/>
                            </p:stCondLst>
                            <p:childTnLst>
                              <p:par>
                                <p:cTn id="145" presetID="47" presetClass="entr" presetSubtype="0" fill="hold" nodeType="clickEffect">
                                  <p:stCondLst>
                                    <p:cond delay="0"/>
                                  </p:stCondLst>
                                  <p:childTnLst>
                                    <p:set>
                                      <p:cBhvr>
                                        <p:cTn id="146" dur="1" fill="hold">
                                          <p:stCondLst>
                                            <p:cond delay="0"/>
                                          </p:stCondLst>
                                        </p:cTn>
                                        <p:tgtEl>
                                          <p:spTgt spid="45"/>
                                        </p:tgtEl>
                                        <p:attrNameLst>
                                          <p:attrName>style.visibility</p:attrName>
                                        </p:attrNameLst>
                                      </p:cBhvr>
                                      <p:to>
                                        <p:strVal val="visible"/>
                                      </p:to>
                                    </p:set>
                                    <p:animEffect transition="in" filter="fade">
                                      <p:cBhvr>
                                        <p:cTn id="147" dur="250"/>
                                        <p:tgtEl>
                                          <p:spTgt spid="45"/>
                                        </p:tgtEl>
                                      </p:cBhvr>
                                    </p:animEffect>
                                    <p:anim calcmode="lin" valueType="num">
                                      <p:cBhvr>
                                        <p:cTn id="148" dur="250" fill="hold"/>
                                        <p:tgtEl>
                                          <p:spTgt spid="45"/>
                                        </p:tgtEl>
                                        <p:attrNameLst>
                                          <p:attrName>ppt_x</p:attrName>
                                        </p:attrNameLst>
                                      </p:cBhvr>
                                      <p:tavLst>
                                        <p:tav tm="0">
                                          <p:val>
                                            <p:strVal val="#ppt_x"/>
                                          </p:val>
                                        </p:tav>
                                        <p:tav tm="100000">
                                          <p:val>
                                            <p:strVal val="#ppt_x"/>
                                          </p:val>
                                        </p:tav>
                                      </p:tavLst>
                                    </p:anim>
                                    <p:anim calcmode="lin" valueType="num">
                                      <p:cBhvr>
                                        <p:cTn id="149" dur="25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47" presetClass="entr" presetSubtype="0" fill="hold" nodeType="clickEffect">
                                  <p:stCondLst>
                                    <p:cond delay="0"/>
                                  </p:stCondLst>
                                  <p:childTnLst>
                                    <p:set>
                                      <p:cBhvr>
                                        <p:cTn id="153" dur="1" fill="hold">
                                          <p:stCondLst>
                                            <p:cond delay="0"/>
                                          </p:stCondLst>
                                        </p:cTn>
                                        <p:tgtEl>
                                          <p:spTgt spid="44"/>
                                        </p:tgtEl>
                                        <p:attrNameLst>
                                          <p:attrName>style.visibility</p:attrName>
                                        </p:attrNameLst>
                                      </p:cBhvr>
                                      <p:to>
                                        <p:strVal val="visible"/>
                                      </p:to>
                                    </p:set>
                                    <p:animEffect transition="in" filter="fade">
                                      <p:cBhvr>
                                        <p:cTn id="154" dur="250"/>
                                        <p:tgtEl>
                                          <p:spTgt spid="44"/>
                                        </p:tgtEl>
                                      </p:cBhvr>
                                    </p:animEffect>
                                    <p:anim calcmode="lin" valueType="num">
                                      <p:cBhvr>
                                        <p:cTn id="155" dur="250" fill="hold"/>
                                        <p:tgtEl>
                                          <p:spTgt spid="44"/>
                                        </p:tgtEl>
                                        <p:attrNameLst>
                                          <p:attrName>ppt_x</p:attrName>
                                        </p:attrNameLst>
                                      </p:cBhvr>
                                      <p:tavLst>
                                        <p:tav tm="0">
                                          <p:val>
                                            <p:strVal val="#ppt_x"/>
                                          </p:val>
                                        </p:tav>
                                        <p:tav tm="100000">
                                          <p:val>
                                            <p:strVal val="#ppt_x"/>
                                          </p:val>
                                        </p:tav>
                                      </p:tavLst>
                                    </p:anim>
                                    <p:anim calcmode="lin" valueType="num">
                                      <p:cBhvr>
                                        <p:cTn id="156" dur="25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157" fill="hold">
                      <p:stCondLst>
                        <p:cond delay="indefinite"/>
                      </p:stCondLst>
                      <p:childTnLst>
                        <p:par>
                          <p:cTn id="158" fill="hold">
                            <p:stCondLst>
                              <p:cond delay="0"/>
                            </p:stCondLst>
                            <p:childTnLst>
                              <p:par>
                                <p:cTn id="159" presetID="47" presetClass="entr" presetSubtype="0" fill="hold" nodeType="clickEffect">
                                  <p:stCondLst>
                                    <p:cond delay="0"/>
                                  </p:stCondLst>
                                  <p:childTnLst>
                                    <p:set>
                                      <p:cBhvr>
                                        <p:cTn id="160" dur="1" fill="hold">
                                          <p:stCondLst>
                                            <p:cond delay="0"/>
                                          </p:stCondLst>
                                        </p:cTn>
                                        <p:tgtEl>
                                          <p:spTgt spid="47"/>
                                        </p:tgtEl>
                                        <p:attrNameLst>
                                          <p:attrName>style.visibility</p:attrName>
                                        </p:attrNameLst>
                                      </p:cBhvr>
                                      <p:to>
                                        <p:strVal val="visible"/>
                                      </p:to>
                                    </p:set>
                                    <p:animEffect transition="in" filter="fade">
                                      <p:cBhvr>
                                        <p:cTn id="161" dur="250"/>
                                        <p:tgtEl>
                                          <p:spTgt spid="47"/>
                                        </p:tgtEl>
                                      </p:cBhvr>
                                    </p:animEffect>
                                    <p:anim calcmode="lin" valueType="num">
                                      <p:cBhvr>
                                        <p:cTn id="162" dur="250" fill="hold"/>
                                        <p:tgtEl>
                                          <p:spTgt spid="47"/>
                                        </p:tgtEl>
                                        <p:attrNameLst>
                                          <p:attrName>ppt_x</p:attrName>
                                        </p:attrNameLst>
                                      </p:cBhvr>
                                      <p:tavLst>
                                        <p:tav tm="0">
                                          <p:val>
                                            <p:strVal val="#ppt_x"/>
                                          </p:val>
                                        </p:tav>
                                        <p:tav tm="100000">
                                          <p:val>
                                            <p:strVal val="#ppt_x"/>
                                          </p:val>
                                        </p:tav>
                                      </p:tavLst>
                                    </p:anim>
                                    <p:anim calcmode="lin" valueType="num">
                                      <p:cBhvr>
                                        <p:cTn id="163" dur="25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164" fill="hold">
                      <p:stCondLst>
                        <p:cond delay="indefinite"/>
                      </p:stCondLst>
                      <p:childTnLst>
                        <p:par>
                          <p:cTn id="165" fill="hold">
                            <p:stCondLst>
                              <p:cond delay="0"/>
                            </p:stCondLst>
                            <p:childTnLst>
                              <p:par>
                                <p:cTn id="166" presetID="47" presetClass="entr" presetSubtype="0" fill="hold" nodeType="clickEffect">
                                  <p:stCondLst>
                                    <p:cond delay="0"/>
                                  </p:stCondLst>
                                  <p:childTnLst>
                                    <p:set>
                                      <p:cBhvr>
                                        <p:cTn id="167" dur="1" fill="hold">
                                          <p:stCondLst>
                                            <p:cond delay="0"/>
                                          </p:stCondLst>
                                        </p:cTn>
                                        <p:tgtEl>
                                          <p:spTgt spid="46"/>
                                        </p:tgtEl>
                                        <p:attrNameLst>
                                          <p:attrName>style.visibility</p:attrName>
                                        </p:attrNameLst>
                                      </p:cBhvr>
                                      <p:to>
                                        <p:strVal val="visible"/>
                                      </p:to>
                                    </p:set>
                                    <p:animEffect transition="in" filter="fade">
                                      <p:cBhvr>
                                        <p:cTn id="168" dur="250"/>
                                        <p:tgtEl>
                                          <p:spTgt spid="46"/>
                                        </p:tgtEl>
                                      </p:cBhvr>
                                    </p:animEffect>
                                    <p:anim calcmode="lin" valueType="num">
                                      <p:cBhvr>
                                        <p:cTn id="169" dur="250" fill="hold"/>
                                        <p:tgtEl>
                                          <p:spTgt spid="46"/>
                                        </p:tgtEl>
                                        <p:attrNameLst>
                                          <p:attrName>ppt_x</p:attrName>
                                        </p:attrNameLst>
                                      </p:cBhvr>
                                      <p:tavLst>
                                        <p:tav tm="0">
                                          <p:val>
                                            <p:strVal val="#ppt_x"/>
                                          </p:val>
                                        </p:tav>
                                        <p:tav tm="100000">
                                          <p:val>
                                            <p:strVal val="#ppt_x"/>
                                          </p:val>
                                        </p:tav>
                                      </p:tavLst>
                                    </p:anim>
                                    <p:anim calcmode="lin" valueType="num">
                                      <p:cBhvr>
                                        <p:cTn id="170" dur="25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171" fill="hold">
                      <p:stCondLst>
                        <p:cond delay="indefinite"/>
                      </p:stCondLst>
                      <p:childTnLst>
                        <p:par>
                          <p:cTn id="172" fill="hold">
                            <p:stCondLst>
                              <p:cond delay="0"/>
                            </p:stCondLst>
                            <p:childTnLst>
                              <p:par>
                                <p:cTn id="173" presetID="47" presetClass="entr" presetSubtype="0" fill="hold" nodeType="clickEffect">
                                  <p:stCondLst>
                                    <p:cond delay="0"/>
                                  </p:stCondLst>
                                  <p:childTnLst>
                                    <p:set>
                                      <p:cBhvr>
                                        <p:cTn id="174" dur="1" fill="hold">
                                          <p:stCondLst>
                                            <p:cond delay="0"/>
                                          </p:stCondLst>
                                        </p:cTn>
                                        <p:tgtEl>
                                          <p:spTgt spid="52"/>
                                        </p:tgtEl>
                                        <p:attrNameLst>
                                          <p:attrName>style.visibility</p:attrName>
                                        </p:attrNameLst>
                                      </p:cBhvr>
                                      <p:to>
                                        <p:strVal val="visible"/>
                                      </p:to>
                                    </p:set>
                                    <p:animEffect transition="in" filter="fade">
                                      <p:cBhvr>
                                        <p:cTn id="175" dur="250"/>
                                        <p:tgtEl>
                                          <p:spTgt spid="52"/>
                                        </p:tgtEl>
                                      </p:cBhvr>
                                    </p:animEffect>
                                    <p:anim calcmode="lin" valueType="num">
                                      <p:cBhvr>
                                        <p:cTn id="176" dur="250" fill="hold"/>
                                        <p:tgtEl>
                                          <p:spTgt spid="52"/>
                                        </p:tgtEl>
                                        <p:attrNameLst>
                                          <p:attrName>ppt_x</p:attrName>
                                        </p:attrNameLst>
                                      </p:cBhvr>
                                      <p:tavLst>
                                        <p:tav tm="0">
                                          <p:val>
                                            <p:strVal val="#ppt_x"/>
                                          </p:val>
                                        </p:tav>
                                        <p:tav tm="100000">
                                          <p:val>
                                            <p:strVal val="#ppt_x"/>
                                          </p:val>
                                        </p:tav>
                                      </p:tavLst>
                                    </p:anim>
                                    <p:anim calcmode="lin" valueType="num">
                                      <p:cBhvr>
                                        <p:cTn id="177" dur="25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78" fill="hold">
                      <p:stCondLst>
                        <p:cond delay="indefinite"/>
                      </p:stCondLst>
                      <p:childTnLst>
                        <p:par>
                          <p:cTn id="179" fill="hold">
                            <p:stCondLst>
                              <p:cond delay="0"/>
                            </p:stCondLst>
                            <p:childTnLst>
                              <p:par>
                                <p:cTn id="180" presetID="47" presetClass="entr" presetSubtype="0" fill="hold" nodeType="click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fade">
                                      <p:cBhvr>
                                        <p:cTn id="182" dur="250"/>
                                        <p:tgtEl>
                                          <p:spTgt spid="51"/>
                                        </p:tgtEl>
                                      </p:cBhvr>
                                    </p:animEffect>
                                    <p:anim calcmode="lin" valueType="num">
                                      <p:cBhvr>
                                        <p:cTn id="183" dur="250" fill="hold"/>
                                        <p:tgtEl>
                                          <p:spTgt spid="51"/>
                                        </p:tgtEl>
                                        <p:attrNameLst>
                                          <p:attrName>ppt_x</p:attrName>
                                        </p:attrNameLst>
                                      </p:cBhvr>
                                      <p:tavLst>
                                        <p:tav tm="0">
                                          <p:val>
                                            <p:strVal val="#ppt_x"/>
                                          </p:val>
                                        </p:tav>
                                        <p:tav tm="100000">
                                          <p:val>
                                            <p:strVal val="#ppt_x"/>
                                          </p:val>
                                        </p:tav>
                                      </p:tavLst>
                                    </p:anim>
                                    <p:anim calcmode="lin" valueType="num">
                                      <p:cBhvr>
                                        <p:cTn id="184" dur="25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74"/>
        <p:cNvGrpSpPr/>
        <p:nvPr/>
      </p:nvGrpSpPr>
      <p:grpSpPr>
        <a:xfrm>
          <a:off x="0" y="0"/>
          <a:ext cx="0" cy="0"/>
          <a:chOff x="0" y="0"/>
          <a:chExt cx="0" cy="0"/>
        </a:xfrm>
      </p:grpSpPr>
      <p:sp>
        <p:nvSpPr>
          <p:cNvPr id="175" name="Shape 175"/>
          <p:cNvSpPr/>
          <p:nvPr/>
        </p:nvSpPr>
        <p:spPr>
          <a:xfrm>
            <a:off x="0" y="107825"/>
            <a:ext cx="9143999"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76" name="Shape 176"/>
          <p:cNvSpPr txBox="1">
            <a:spLocks noGrp="1"/>
          </p:cNvSpPr>
          <p:nvPr>
            <p:ph type="body" idx="1"/>
          </p:nvPr>
        </p:nvSpPr>
        <p:spPr>
          <a:xfrm>
            <a:off x="82727" y="777725"/>
            <a:ext cx="8854800" cy="4232400"/>
          </a:xfrm>
          <a:prstGeom prst="rect">
            <a:avLst/>
          </a:prstGeom>
        </p:spPr>
        <p:txBody>
          <a:bodyPr lIns="91425" tIns="91425" rIns="91425" bIns="91425" anchor="t" anchorCtr="0">
            <a:noAutofit/>
          </a:bodyPr>
          <a:lstStyle/>
          <a:p>
            <a:pPr lvl="0"/>
            <a:r>
              <a:rPr lang="en-US" dirty="0">
                <a:solidFill>
                  <a:schemeClr val="bg1"/>
                </a:solidFill>
              </a:rPr>
              <a:t>Example: Array sorting (based in a true story)</a:t>
            </a:r>
          </a:p>
          <a:p>
            <a:pPr lvl="0"/>
            <a:r>
              <a:rPr lang="en-US" dirty="0">
                <a:solidFill>
                  <a:schemeClr val="bg1"/>
                </a:solidFill>
              </a:rPr>
              <a:t>Do you know </a:t>
            </a:r>
            <a:r>
              <a:rPr lang="en-US" b="1" dirty="0">
                <a:solidFill>
                  <a:schemeClr val="bg1"/>
                </a:solidFill>
              </a:rPr>
              <a:t>an </a:t>
            </a:r>
            <a:r>
              <a:rPr lang="en-US" b="1" u="sng" dirty="0">
                <a:solidFill>
                  <a:schemeClr val="bg1"/>
                </a:solidFill>
              </a:rPr>
              <a:t>even</a:t>
            </a:r>
            <a:r>
              <a:rPr lang="en-US" b="1" dirty="0">
                <a:solidFill>
                  <a:schemeClr val="bg1"/>
                </a:solidFill>
              </a:rPr>
              <a:t> better</a:t>
            </a:r>
            <a:r>
              <a:rPr lang="en-US" dirty="0">
                <a:solidFill>
                  <a:schemeClr val="bg1"/>
                </a:solidFill>
              </a:rPr>
              <a:t> sorting algorithm?	</a:t>
            </a:r>
            <a:r>
              <a:rPr lang="en-US" b="1" dirty="0">
                <a:solidFill>
                  <a:schemeClr val="bg1"/>
                </a:solidFill>
              </a:rPr>
              <a:t>3-way-quick-sort</a:t>
            </a:r>
            <a:r>
              <a:rPr lang="en-US" dirty="0">
                <a:solidFill>
                  <a:schemeClr val="bg1"/>
                </a:solidFill>
              </a:rPr>
              <a:t>! O(</a:t>
            </a:r>
            <a:r>
              <a:rPr lang="en-US" dirty="0" err="1">
                <a:solidFill>
                  <a:schemeClr val="bg1"/>
                </a:solidFill>
              </a:rPr>
              <a:t>nlogn</a:t>
            </a:r>
            <a:r>
              <a:rPr lang="en-US" dirty="0">
                <a:solidFill>
                  <a:schemeClr val="bg1"/>
                </a:solidFill>
              </a:rPr>
              <a:t>) </a:t>
            </a:r>
            <a:endParaRPr lang="en-US" b="1" dirty="0">
              <a:solidFill>
                <a:schemeClr val="bg1"/>
              </a:solidFill>
            </a:endParaRPr>
          </a:p>
          <a:p>
            <a:pPr lvl="0">
              <a:lnSpc>
                <a:spcPct val="100000"/>
              </a:lnSpc>
              <a:spcAft>
                <a:spcPts val="0"/>
              </a:spcAft>
            </a:pPr>
            <a:r>
              <a:rPr lang="en-US" dirty="0">
                <a:solidFill>
                  <a:schemeClr val="bg1"/>
                </a:solidFill>
              </a:rPr>
              <a:t>Question: Did you think about </a:t>
            </a:r>
            <a:r>
              <a:rPr lang="en" dirty="0">
                <a:solidFill>
                  <a:schemeClr val="bg1"/>
                </a:solidFill>
              </a:rPr>
              <a:t>corner</a:t>
            </a:r>
            <a:r>
              <a:rPr lang="en-US" dirty="0">
                <a:solidFill>
                  <a:schemeClr val="bg1"/>
                </a:solidFill>
              </a:rPr>
              <a:t> cases? (repeated values)</a:t>
            </a:r>
          </a:p>
        </p:txBody>
      </p:sp>
      <p:sp>
        <p:nvSpPr>
          <p:cNvPr id="177" name="Shape 17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178" name="Shape 17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23</a:t>
            </a:fld>
            <a:endParaRPr lang="en" dirty="0">
              <a:solidFill>
                <a:schemeClr val="bg1"/>
              </a:solidFill>
            </a:endParaRPr>
          </a:p>
        </p:txBody>
      </p:sp>
      <p:pic>
        <p:nvPicPr>
          <p:cNvPr id="8"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aphicFrame>
        <p:nvGraphicFramePr>
          <p:cNvPr id="15" name="Shape 122"/>
          <p:cNvGraphicFramePr/>
          <p:nvPr>
            <p:extLst>
              <p:ext uri="{D42A27DB-BD31-4B8C-83A1-F6EECF244321}">
                <p14:modId xmlns:p14="http://schemas.microsoft.com/office/powerpoint/2010/main" val="1530961529"/>
              </p:ext>
            </p:extLst>
          </p:nvPr>
        </p:nvGraphicFramePr>
        <p:xfrm>
          <a:off x="752650" y="2228486"/>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6" name="Shape 122"/>
          <p:cNvGraphicFramePr/>
          <p:nvPr>
            <p:extLst>
              <p:ext uri="{D42A27DB-BD31-4B8C-83A1-F6EECF244321}">
                <p14:modId xmlns:p14="http://schemas.microsoft.com/office/powerpoint/2010/main" val="1897908824"/>
              </p:ext>
            </p:extLst>
          </p:nvPr>
        </p:nvGraphicFramePr>
        <p:xfrm>
          <a:off x="3083754" y="280834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7" name="Shape 122"/>
          <p:cNvGraphicFramePr/>
          <p:nvPr>
            <p:extLst>
              <p:ext uri="{D42A27DB-BD31-4B8C-83A1-F6EECF244321}">
                <p14:modId xmlns:p14="http://schemas.microsoft.com/office/powerpoint/2010/main" val="3819481039"/>
              </p:ext>
            </p:extLst>
          </p:nvPr>
        </p:nvGraphicFramePr>
        <p:xfrm>
          <a:off x="482533" y="280834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8" name="Shape 122"/>
          <p:cNvGraphicFramePr/>
          <p:nvPr>
            <p:extLst>
              <p:ext uri="{D42A27DB-BD31-4B8C-83A1-F6EECF244321}">
                <p14:modId xmlns:p14="http://schemas.microsoft.com/office/powerpoint/2010/main" val="828308313"/>
              </p:ext>
            </p:extLst>
          </p:nvPr>
        </p:nvGraphicFramePr>
        <p:xfrm>
          <a:off x="3638922" y="2806170"/>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9" name="Shape 122"/>
          <p:cNvGraphicFramePr/>
          <p:nvPr>
            <p:extLst>
              <p:ext uri="{D42A27DB-BD31-4B8C-83A1-F6EECF244321}">
                <p14:modId xmlns:p14="http://schemas.microsoft.com/office/powerpoint/2010/main" val="3382049271"/>
              </p:ext>
            </p:extLst>
          </p:nvPr>
        </p:nvGraphicFramePr>
        <p:xfrm>
          <a:off x="5892816" y="2806170"/>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0" name="Shape 122"/>
          <p:cNvGraphicFramePr/>
          <p:nvPr>
            <p:extLst>
              <p:ext uri="{D42A27DB-BD31-4B8C-83A1-F6EECF244321}">
                <p14:modId xmlns:p14="http://schemas.microsoft.com/office/powerpoint/2010/main" val="1135533690"/>
              </p:ext>
            </p:extLst>
          </p:nvPr>
        </p:nvGraphicFramePr>
        <p:xfrm>
          <a:off x="409965" y="345918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1" name="Shape 122"/>
          <p:cNvGraphicFramePr/>
          <p:nvPr>
            <p:extLst>
              <p:ext uri="{D42A27DB-BD31-4B8C-83A1-F6EECF244321}">
                <p14:modId xmlns:p14="http://schemas.microsoft.com/office/powerpoint/2010/main" val="2377354351"/>
              </p:ext>
            </p:extLst>
          </p:nvPr>
        </p:nvGraphicFramePr>
        <p:xfrm>
          <a:off x="965133" y="3457013"/>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2" name="Shape 122"/>
          <p:cNvGraphicFramePr/>
          <p:nvPr>
            <p:extLst>
              <p:ext uri="{D42A27DB-BD31-4B8C-83A1-F6EECF244321}">
                <p14:modId xmlns:p14="http://schemas.microsoft.com/office/powerpoint/2010/main" val="3620752694"/>
              </p:ext>
            </p:extLst>
          </p:nvPr>
        </p:nvGraphicFramePr>
        <p:xfrm>
          <a:off x="5885962" y="340907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3" name="Shape 122"/>
          <p:cNvGraphicFramePr/>
          <p:nvPr>
            <p:extLst>
              <p:ext uri="{D42A27DB-BD31-4B8C-83A1-F6EECF244321}">
                <p14:modId xmlns:p14="http://schemas.microsoft.com/office/powerpoint/2010/main" val="1678299798"/>
              </p:ext>
            </p:extLst>
          </p:nvPr>
        </p:nvGraphicFramePr>
        <p:xfrm>
          <a:off x="6441130" y="3406899"/>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4" name="Shape 122"/>
          <p:cNvGraphicFramePr/>
          <p:nvPr>
            <p:extLst>
              <p:ext uri="{D42A27DB-BD31-4B8C-83A1-F6EECF244321}">
                <p14:modId xmlns:p14="http://schemas.microsoft.com/office/powerpoint/2010/main" val="2461192363"/>
              </p:ext>
            </p:extLst>
          </p:nvPr>
        </p:nvGraphicFramePr>
        <p:xfrm>
          <a:off x="719177" y="4020413"/>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sp>
        <p:nvSpPr>
          <p:cNvPr id="2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anim calcmode="lin" valueType="num">
                                      <p:cBhvr>
                                        <p:cTn id="8" dur="250" fill="hold"/>
                                        <p:tgtEl>
                                          <p:spTgt spid="16"/>
                                        </p:tgtEl>
                                        <p:attrNameLst>
                                          <p:attrName>ppt_x</p:attrName>
                                        </p:attrNameLst>
                                      </p:cBhvr>
                                      <p:tavLst>
                                        <p:tav tm="0">
                                          <p:val>
                                            <p:strVal val="#ppt_x"/>
                                          </p:val>
                                        </p:tav>
                                        <p:tav tm="100000">
                                          <p:val>
                                            <p:strVal val="#ppt_x"/>
                                          </p:val>
                                        </p:tav>
                                      </p:tavLst>
                                    </p:anim>
                                    <p:anim calcmode="lin" valueType="num">
                                      <p:cBhvr>
                                        <p:cTn id="9" dur="25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250"/>
                                        <p:tgtEl>
                                          <p:spTgt spid="18"/>
                                        </p:tgtEl>
                                      </p:cBhvr>
                                    </p:animEffect>
                                    <p:anim calcmode="lin" valueType="num">
                                      <p:cBhvr>
                                        <p:cTn id="15" dur="250" fill="hold"/>
                                        <p:tgtEl>
                                          <p:spTgt spid="18"/>
                                        </p:tgtEl>
                                        <p:attrNameLst>
                                          <p:attrName>ppt_x</p:attrName>
                                        </p:attrNameLst>
                                      </p:cBhvr>
                                      <p:tavLst>
                                        <p:tav tm="0">
                                          <p:val>
                                            <p:strVal val="#ppt_x"/>
                                          </p:val>
                                        </p:tav>
                                        <p:tav tm="100000">
                                          <p:val>
                                            <p:strVal val="#ppt_x"/>
                                          </p:val>
                                        </p:tav>
                                      </p:tavLst>
                                    </p:anim>
                                    <p:anim calcmode="lin" valueType="num">
                                      <p:cBhvr>
                                        <p:cTn id="16" dur="25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250"/>
                                        <p:tgtEl>
                                          <p:spTgt spid="17"/>
                                        </p:tgtEl>
                                      </p:cBhvr>
                                    </p:animEffect>
                                    <p:anim calcmode="lin" valueType="num">
                                      <p:cBhvr>
                                        <p:cTn id="22" dur="250" fill="hold"/>
                                        <p:tgtEl>
                                          <p:spTgt spid="17"/>
                                        </p:tgtEl>
                                        <p:attrNameLst>
                                          <p:attrName>ppt_x</p:attrName>
                                        </p:attrNameLst>
                                      </p:cBhvr>
                                      <p:tavLst>
                                        <p:tav tm="0">
                                          <p:val>
                                            <p:strVal val="#ppt_x"/>
                                          </p:val>
                                        </p:tav>
                                        <p:tav tm="100000">
                                          <p:val>
                                            <p:strVal val="#ppt_x"/>
                                          </p:val>
                                        </p:tav>
                                      </p:tavLst>
                                    </p:anim>
                                    <p:anim calcmode="lin" valueType="num">
                                      <p:cBhvr>
                                        <p:cTn id="23" dur="25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250"/>
                                        <p:tgtEl>
                                          <p:spTgt spid="19"/>
                                        </p:tgtEl>
                                      </p:cBhvr>
                                    </p:animEffect>
                                    <p:anim calcmode="lin" valueType="num">
                                      <p:cBhvr>
                                        <p:cTn id="29" dur="250" fill="hold"/>
                                        <p:tgtEl>
                                          <p:spTgt spid="19"/>
                                        </p:tgtEl>
                                        <p:attrNameLst>
                                          <p:attrName>ppt_x</p:attrName>
                                        </p:attrNameLst>
                                      </p:cBhvr>
                                      <p:tavLst>
                                        <p:tav tm="0">
                                          <p:val>
                                            <p:strVal val="#ppt_x"/>
                                          </p:val>
                                        </p:tav>
                                        <p:tav tm="100000">
                                          <p:val>
                                            <p:strVal val="#ppt_x"/>
                                          </p:val>
                                        </p:tav>
                                      </p:tavLst>
                                    </p:anim>
                                    <p:anim calcmode="lin" valueType="num">
                                      <p:cBhvr>
                                        <p:cTn id="30" dur="25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250"/>
                                        <p:tgtEl>
                                          <p:spTgt spid="20"/>
                                        </p:tgtEl>
                                      </p:cBhvr>
                                    </p:animEffect>
                                    <p:anim calcmode="lin" valueType="num">
                                      <p:cBhvr>
                                        <p:cTn id="36" dur="250" fill="hold"/>
                                        <p:tgtEl>
                                          <p:spTgt spid="20"/>
                                        </p:tgtEl>
                                        <p:attrNameLst>
                                          <p:attrName>ppt_x</p:attrName>
                                        </p:attrNameLst>
                                      </p:cBhvr>
                                      <p:tavLst>
                                        <p:tav tm="0">
                                          <p:val>
                                            <p:strVal val="#ppt_x"/>
                                          </p:val>
                                        </p:tav>
                                        <p:tav tm="100000">
                                          <p:val>
                                            <p:strVal val="#ppt_x"/>
                                          </p:val>
                                        </p:tav>
                                      </p:tavLst>
                                    </p:anim>
                                    <p:anim calcmode="lin" valueType="num">
                                      <p:cBhvr>
                                        <p:cTn id="37" dur="25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250"/>
                                        <p:tgtEl>
                                          <p:spTgt spid="21"/>
                                        </p:tgtEl>
                                      </p:cBhvr>
                                    </p:animEffect>
                                    <p:anim calcmode="lin" valueType="num">
                                      <p:cBhvr>
                                        <p:cTn id="43" dur="250" fill="hold"/>
                                        <p:tgtEl>
                                          <p:spTgt spid="21"/>
                                        </p:tgtEl>
                                        <p:attrNameLst>
                                          <p:attrName>ppt_x</p:attrName>
                                        </p:attrNameLst>
                                      </p:cBhvr>
                                      <p:tavLst>
                                        <p:tav tm="0">
                                          <p:val>
                                            <p:strVal val="#ppt_x"/>
                                          </p:val>
                                        </p:tav>
                                        <p:tav tm="100000">
                                          <p:val>
                                            <p:strVal val="#ppt_x"/>
                                          </p:val>
                                        </p:tav>
                                      </p:tavLst>
                                    </p:anim>
                                    <p:anim calcmode="lin" valueType="num">
                                      <p:cBhvr>
                                        <p:cTn id="44" dur="25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250"/>
                                        <p:tgtEl>
                                          <p:spTgt spid="22"/>
                                        </p:tgtEl>
                                      </p:cBhvr>
                                    </p:animEffect>
                                    <p:anim calcmode="lin" valueType="num">
                                      <p:cBhvr>
                                        <p:cTn id="50" dur="250" fill="hold"/>
                                        <p:tgtEl>
                                          <p:spTgt spid="22"/>
                                        </p:tgtEl>
                                        <p:attrNameLst>
                                          <p:attrName>ppt_x</p:attrName>
                                        </p:attrNameLst>
                                      </p:cBhvr>
                                      <p:tavLst>
                                        <p:tav tm="0">
                                          <p:val>
                                            <p:strVal val="#ppt_x"/>
                                          </p:val>
                                        </p:tav>
                                        <p:tav tm="100000">
                                          <p:val>
                                            <p:strVal val="#ppt_x"/>
                                          </p:val>
                                        </p:tav>
                                      </p:tavLst>
                                    </p:anim>
                                    <p:anim calcmode="lin" valueType="num">
                                      <p:cBhvr>
                                        <p:cTn id="51" dur="25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nodeType="click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250"/>
                                        <p:tgtEl>
                                          <p:spTgt spid="23"/>
                                        </p:tgtEl>
                                      </p:cBhvr>
                                    </p:animEffect>
                                    <p:anim calcmode="lin" valueType="num">
                                      <p:cBhvr>
                                        <p:cTn id="57" dur="250" fill="hold"/>
                                        <p:tgtEl>
                                          <p:spTgt spid="23"/>
                                        </p:tgtEl>
                                        <p:attrNameLst>
                                          <p:attrName>ppt_x</p:attrName>
                                        </p:attrNameLst>
                                      </p:cBhvr>
                                      <p:tavLst>
                                        <p:tav tm="0">
                                          <p:val>
                                            <p:strVal val="#ppt_x"/>
                                          </p:val>
                                        </p:tav>
                                        <p:tav tm="100000">
                                          <p:val>
                                            <p:strVal val="#ppt_x"/>
                                          </p:val>
                                        </p:tav>
                                      </p:tavLst>
                                    </p:anim>
                                    <p:anim calcmode="lin" valueType="num">
                                      <p:cBhvr>
                                        <p:cTn id="58" dur="25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250"/>
                                        <p:tgtEl>
                                          <p:spTgt spid="24"/>
                                        </p:tgtEl>
                                      </p:cBhvr>
                                    </p:animEffect>
                                    <p:anim calcmode="lin" valueType="num">
                                      <p:cBhvr>
                                        <p:cTn id="64" dur="250" fill="hold"/>
                                        <p:tgtEl>
                                          <p:spTgt spid="24"/>
                                        </p:tgtEl>
                                        <p:attrNameLst>
                                          <p:attrName>ppt_x</p:attrName>
                                        </p:attrNameLst>
                                      </p:cBhvr>
                                      <p:tavLst>
                                        <p:tav tm="0">
                                          <p:val>
                                            <p:strVal val="#ppt_x"/>
                                          </p:val>
                                        </p:tav>
                                        <p:tav tm="100000">
                                          <p:val>
                                            <p:strVal val="#ppt_x"/>
                                          </p:val>
                                        </p:tav>
                                      </p:tavLst>
                                    </p:anim>
                                    <p:anim calcmode="lin" valueType="num">
                                      <p:cBhvr>
                                        <p:cTn id="65" dur="25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92"/>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hape 19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94" name="Shape 194"/>
          <p:cNvSpPr txBox="1">
            <a:spLocks noGrp="1"/>
          </p:cNvSpPr>
          <p:nvPr>
            <p:ph type="body" idx="1"/>
          </p:nvPr>
        </p:nvSpPr>
        <p:spPr>
          <a:xfrm>
            <a:off x="4703287" y="1646604"/>
            <a:ext cx="4087200" cy="2041500"/>
          </a:xfrm>
          <a:prstGeom prst="rect">
            <a:avLst/>
          </a:prstGeom>
        </p:spPr>
        <p:txBody>
          <a:bodyPr lIns="91425" tIns="91425" rIns="91425" bIns="91425" anchor="t" anchorCtr="0">
            <a:noAutofit/>
          </a:bodyPr>
          <a:lstStyle/>
          <a:p>
            <a:pPr lvl="0" rtl="0">
              <a:lnSpc>
                <a:spcPct val="100000"/>
              </a:lnSpc>
              <a:spcBef>
                <a:spcPts val="0"/>
              </a:spcBef>
              <a:spcAft>
                <a:spcPts val="0"/>
              </a:spcAft>
              <a:buNone/>
            </a:pPr>
            <a:endParaRPr sz="1600" dirty="0">
              <a:solidFill>
                <a:schemeClr val="bg1"/>
              </a:solidFill>
              <a:latin typeface="Consolas"/>
              <a:ea typeface="Consolas"/>
              <a:cs typeface="Consolas"/>
              <a:sym typeface="Consolas"/>
            </a:endParaRP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vector&lt;X&gt; f(int n){</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vector&lt;X&gt; result;</a:t>
            </a:r>
          </a:p>
          <a:p>
            <a:pPr lvl="0" rtl="0">
              <a:lnSpc>
                <a:spcPct val="100000"/>
              </a:lnSpc>
              <a:spcBef>
                <a:spcPts val="0"/>
              </a:spcBef>
              <a:spcAft>
                <a:spcPts val="0"/>
              </a:spcAft>
              <a:buNone/>
            </a:pPr>
            <a:r>
              <a:rPr lang="en" sz="1600" b="1" dirty="0">
                <a:solidFill>
                  <a:srgbClr val="FF9B9B"/>
                </a:solidFill>
                <a:latin typeface="Consolas"/>
                <a:ea typeface="Consolas"/>
                <a:cs typeface="Consolas"/>
                <a:sym typeface="Consolas"/>
              </a:rPr>
              <a:t>   result.reserve(n);</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for(int i=0; i&lt;n; ++i)</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result.push_back(X(...));</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return result;</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a:t>
            </a:r>
          </a:p>
          <a:p>
            <a:pPr lvl="0" rtl="0">
              <a:lnSpc>
                <a:spcPct val="100000"/>
              </a:lnSpc>
              <a:spcBef>
                <a:spcPts val="0"/>
              </a:spcBef>
              <a:spcAft>
                <a:spcPts val="0"/>
              </a:spcAft>
              <a:buNone/>
            </a:pPr>
            <a:endParaRPr sz="1600" dirty="0">
              <a:solidFill>
                <a:schemeClr val="bg1"/>
              </a:solidFill>
              <a:latin typeface="Consolas"/>
              <a:ea typeface="Consolas"/>
              <a:cs typeface="Consolas"/>
              <a:sym typeface="Consolas"/>
            </a:endParaRPr>
          </a:p>
        </p:txBody>
      </p:sp>
      <p:sp>
        <p:nvSpPr>
          <p:cNvPr id="196" name="Shape 196"/>
          <p:cNvSpPr txBox="1"/>
          <p:nvPr/>
        </p:nvSpPr>
        <p:spPr>
          <a:xfrm>
            <a:off x="387725" y="1066250"/>
            <a:ext cx="6670200" cy="407100"/>
          </a:xfrm>
          <a:prstGeom prst="rect">
            <a:avLst/>
          </a:prstGeom>
          <a:noFill/>
          <a:ln>
            <a:noFill/>
          </a:ln>
        </p:spPr>
        <p:txBody>
          <a:bodyPr lIns="91425" tIns="91425" rIns="91425" bIns="91425" anchor="t" anchorCtr="0">
            <a:noAutofit/>
          </a:bodyPr>
          <a:lstStyle/>
          <a:p>
            <a:pPr lvl="0" rtl="0">
              <a:spcBef>
                <a:spcPts val="0"/>
              </a:spcBef>
              <a:buNone/>
            </a:pPr>
            <a:r>
              <a:rPr lang="en" dirty="0">
                <a:solidFill>
                  <a:schemeClr val="bg1"/>
                </a:solidFill>
              </a:rPr>
              <a:t>“Do less work by avoiding doing unnecessary work” C. Caruth</a:t>
            </a:r>
          </a:p>
        </p:txBody>
      </p:sp>
      <p:sp>
        <p:nvSpPr>
          <p:cNvPr id="197" name="Shape 19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198" name="Shape 19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24</a:t>
            </a:fld>
            <a:endParaRPr lang="en">
              <a:solidFill>
                <a:schemeClr val="bg1"/>
              </a:solidFill>
            </a:endParaRPr>
          </a:p>
        </p:txBody>
      </p:sp>
      <p:sp>
        <p:nvSpPr>
          <p:cNvPr id="199" name="Shape 199"/>
          <p:cNvSpPr txBox="1"/>
          <p:nvPr/>
        </p:nvSpPr>
        <p:spPr>
          <a:xfrm>
            <a:off x="-11300" y="4865125"/>
            <a:ext cx="7827432" cy="572700"/>
          </a:xfrm>
          <a:prstGeom prst="rect">
            <a:avLst/>
          </a:prstGeom>
          <a:noFill/>
          <a:ln>
            <a:noFill/>
          </a:ln>
        </p:spPr>
        <p:txBody>
          <a:bodyPr lIns="91425" tIns="91425" rIns="91425" bIns="91425" anchor="t" anchorCtr="0">
            <a:noAutofit/>
          </a:bodyPr>
          <a:lstStyle/>
          <a:p>
            <a:pPr lvl="0"/>
            <a:r>
              <a:rPr lang="en" sz="1000" strike="sngStrike" dirty="0">
                <a:solidFill>
                  <a:schemeClr val="bg1"/>
                </a:solidFill>
              </a:rPr>
              <a:t>Inspired in</a:t>
            </a:r>
            <a:r>
              <a:rPr lang="en" sz="1000" dirty="0">
                <a:solidFill>
                  <a:schemeClr val="bg1"/>
                </a:solidFill>
              </a:rPr>
              <a:t> Copied from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2"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9" name="Shape 184"/>
          <p:cNvSpPr txBox="1">
            <a:spLocks/>
          </p:cNvSpPr>
          <p:nvPr/>
        </p:nvSpPr>
        <p:spPr>
          <a:xfrm>
            <a:off x="75007" y="1690761"/>
            <a:ext cx="4087200" cy="23445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nSpc>
                <a:spcPct val="100000"/>
              </a:lnSpc>
              <a:spcAft>
                <a:spcPts val="0"/>
              </a:spcAft>
            </a:pPr>
            <a:endParaRPr lang="en-US" sz="1600" dirty="0">
              <a:solidFill>
                <a:schemeClr val="bg1"/>
              </a:solidFill>
              <a:latin typeface="Consolas"/>
              <a:ea typeface="Consolas"/>
              <a:cs typeface="Consolas"/>
              <a:sym typeface="Consolas"/>
            </a:endParaRPr>
          </a:p>
          <a:p>
            <a:pPr>
              <a:lnSpc>
                <a:spcPct val="100000"/>
              </a:lnSpc>
              <a:spcAft>
                <a:spcPts val="0"/>
              </a:spcAft>
            </a:pPr>
            <a:r>
              <a:rPr lang="en-US" sz="1600" dirty="0">
                <a:solidFill>
                  <a:schemeClr val="bg1"/>
                </a:solidFill>
                <a:latin typeface="Consolas"/>
                <a:ea typeface="Consolas"/>
                <a:cs typeface="Consolas"/>
                <a:sym typeface="Consolas"/>
              </a:rPr>
              <a:t>vector&lt;X&gt; f(</a:t>
            </a:r>
            <a:r>
              <a:rPr lang="en-US" sz="1600" dirty="0" err="1">
                <a:solidFill>
                  <a:schemeClr val="bg1"/>
                </a:solidFill>
                <a:latin typeface="Consolas"/>
                <a:ea typeface="Consolas"/>
                <a:cs typeface="Consolas"/>
                <a:sym typeface="Consolas"/>
              </a:rPr>
              <a:t>int</a:t>
            </a:r>
            <a:r>
              <a:rPr lang="en-US" sz="1600" dirty="0">
                <a:solidFill>
                  <a:schemeClr val="bg1"/>
                </a:solidFill>
                <a:latin typeface="Consolas"/>
                <a:ea typeface="Consolas"/>
                <a:cs typeface="Consolas"/>
                <a:sym typeface="Consolas"/>
              </a:rPr>
              <a:t> n){</a:t>
            </a:r>
          </a:p>
          <a:p>
            <a:pPr>
              <a:lnSpc>
                <a:spcPct val="100000"/>
              </a:lnSpc>
              <a:spcAft>
                <a:spcPts val="0"/>
              </a:spcAft>
            </a:pPr>
            <a:r>
              <a:rPr lang="en-US" sz="1600" dirty="0">
                <a:solidFill>
                  <a:schemeClr val="bg1"/>
                </a:solidFill>
                <a:latin typeface="Consolas"/>
                <a:ea typeface="Consolas"/>
                <a:cs typeface="Consolas"/>
                <a:sym typeface="Consolas"/>
              </a:rPr>
              <a:t>   vector&lt;X&gt; result;</a:t>
            </a:r>
          </a:p>
          <a:p>
            <a:pPr>
              <a:lnSpc>
                <a:spcPct val="100000"/>
              </a:lnSpc>
              <a:spcAft>
                <a:spcPts val="0"/>
              </a:spcAft>
            </a:pPr>
            <a:r>
              <a:rPr lang="en-US" sz="1600" dirty="0">
                <a:solidFill>
                  <a:schemeClr val="bg1"/>
                </a:solidFill>
                <a:latin typeface="Consolas"/>
                <a:ea typeface="Consolas"/>
                <a:cs typeface="Consolas"/>
                <a:sym typeface="Consolas"/>
              </a:rPr>
              <a:t>   for(</a:t>
            </a:r>
            <a:r>
              <a:rPr lang="en-US" sz="1600" dirty="0" err="1">
                <a:solidFill>
                  <a:schemeClr val="bg1"/>
                </a:solidFill>
                <a:latin typeface="Consolas"/>
                <a:ea typeface="Consolas"/>
                <a:cs typeface="Consolas"/>
                <a:sym typeface="Consolas"/>
              </a:rPr>
              <a:t>int</a:t>
            </a:r>
            <a:r>
              <a:rPr lang="en-US" sz="1600" dirty="0">
                <a:solidFill>
                  <a:schemeClr val="bg1"/>
                </a:solidFill>
                <a:latin typeface="Consolas"/>
                <a:ea typeface="Consolas"/>
                <a:cs typeface="Consolas"/>
                <a:sym typeface="Consolas"/>
              </a:rPr>
              <a:t>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=0;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&lt;n;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a:t>
            </a:r>
          </a:p>
          <a:p>
            <a:pPr>
              <a:lnSpc>
                <a:spcPct val="100000"/>
              </a:lnSpc>
              <a:spcAft>
                <a:spcPts val="0"/>
              </a:spcAft>
            </a:pPr>
            <a:r>
              <a:rPr lang="en-US" sz="1600" dirty="0">
                <a:solidFill>
                  <a:schemeClr val="bg1"/>
                </a:solidFill>
                <a:latin typeface="Consolas"/>
                <a:ea typeface="Consolas"/>
                <a:cs typeface="Consolas"/>
                <a:sym typeface="Consolas"/>
              </a:rPr>
              <a:t>      </a:t>
            </a:r>
            <a:r>
              <a:rPr lang="en-US" sz="1600" dirty="0" err="1">
                <a:solidFill>
                  <a:schemeClr val="bg1"/>
                </a:solidFill>
                <a:latin typeface="Consolas"/>
                <a:ea typeface="Consolas"/>
                <a:cs typeface="Consolas"/>
                <a:sym typeface="Consolas"/>
              </a:rPr>
              <a:t>result.push_back</a:t>
            </a:r>
            <a:r>
              <a:rPr lang="en-US" sz="1600" dirty="0">
                <a:solidFill>
                  <a:schemeClr val="bg1"/>
                </a:solidFill>
                <a:latin typeface="Consolas"/>
                <a:ea typeface="Consolas"/>
                <a:cs typeface="Consolas"/>
                <a:sym typeface="Consolas"/>
              </a:rPr>
              <a:t>(X(...));</a:t>
            </a:r>
          </a:p>
          <a:p>
            <a:pPr>
              <a:lnSpc>
                <a:spcPct val="100000"/>
              </a:lnSpc>
              <a:spcAft>
                <a:spcPts val="0"/>
              </a:spcAft>
            </a:pPr>
            <a:r>
              <a:rPr lang="en-US" sz="1600" dirty="0">
                <a:solidFill>
                  <a:schemeClr val="bg1"/>
                </a:solidFill>
                <a:latin typeface="Consolas"/>
                <a:ea typeface="Consolas"/>
                <a:cs typeface="Consolas"/>
                <a:sym typeface="Consolas"/>
              </a:rPr>
              <a:t>   return result;</a:t>
            </a:r>
          </a:p>
          <a:p>
            <a:pPr>
              <a:lnSpc>
                <a:spcPct val="100000"/>
              </a:lnSpc>
              <a:spcAft>
                <a:spcPts val="0"/>
              </a:spcAft>
            </a:pPr>
            <a:r>
              <a:rPr lang="en-US" sz="1600" dirty="0">
                <a:solidFill>
                  <a:schemeClr val="bg1"/>
                </a:solidFill>
                <a:latin typeface="Consolas"/>
                <a:ea typeface="Consolas"/>
                <a:cs typeface="Consolas"/>
                <a:sym typeface="Consolas"/>
              </a:rPr>
              <a:t>}</a:t>
            </a:r>
          </a:p>
          <a:p>
            <a:pPr>
              <a:lnSpc>
                <a:spcPct val="100000"/>
              </a:lnSpc>
              <a:spcAft>
                <a:spcPts val="0"/>
              </a:spcAft>
            </a:pPr>
            <a:endParaRPr lang="en-US" sz="1600" dirty="0">
              <a:solidFill>
                <a:schemeClr val="bg1"/>
              </a:solidFill>
              <a:latin typeface="Consolas"/>
              <a:ea typeface="Consolas"/>
              <a:cs typeface="Consolas"/>
              <a:sym typeface="Consolas"/>
            </a:endParaRPr>
          </a:p>
        </p:txBody>
      </p:sp>
      <p:sp>
        <p:nvSpPr>
          <p:cNvPr id="18"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13"/>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hape 214"/>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15" name="Shape 215"/>
          <p:cNvSpPr txBox="1">
            <a:spLocks noGrp="1"/>
          </p:cNvSpPr>
          <p:nvPr>
            <p:ph type="body" idx="1"/>
          </p:nvPr>
        </p:nvSpPr>
        <p:spPr>
          <a:xfrm>
            <a:off x="4631569" y="1291332"/>
            <a:ext cx="4600520" cy="3132901"/>
          </a:xfrm>
          <a:prstGeom prst="rect">
            <a:avLst/>
          </a:prstGeom>
        </p:spPr>
        <p:txBody>
          <a:bodyPr lIns="91425" tIns="91425" rIns="91425" bIns="91425" anchor="t" anchorCtr="0">
            <a:noAutofit/>
          </a:bodyPr>
          <a:lstStyle/>
          <a:p>
            <a:pPr lvl="0" rtl="0">
              <a:lnSpc>
                <a:spcPct val="100000"/>
              </a:lnSpc>
              <a:spcBef>
                <a:spcPts val="0"/>
              </a:spcBef>
              <a:spcAft>
                <a:spcPts val="0"/>
              </a:spcAft>
              <a:buNone/>
            </a:pPr>
            <a:endParaRPr sz="1400" dirty="0">
              <a:solidFill>
                <a:schemeClr val="bg1"/>
              </a:solidFill>
              <a:latin typeface="Consolas"/>
              <a:ea typeface="Consolas"/>
              <a:cs typeface="Consolas"/>
              <a:sym typeface="Consolas"/>
            </a:endParaRPr>
          </a:p>
          <a:p>
            <a:pPr lvl="0" rtl="0">
              <a:lnSpc>
                <a:spcPct val="100000"/>
              </a:lnSpc>
              <a:spcBef>
                <a:spcPts val="0"/>
              </a:spcBef>
              <a:spcAft>
                <a:spcPts val="0"/>
              </a:spcAft>
              <a:buNone/>
            </a:pPr>
            <a:r>
              <a:rPr lang="en" sz="1400" dirty="0">
                <a:solidFill>
                  <a:schemeClr val="bg1"/>
                </a:solidFill>
                <a:latin typeface="Consolas"/>
                <a:ea typeface="Consolas"/>
                <a:cs typeface="Consolas"/>
                <a:sym typeface="Consolas"/>
              </a:rPr>
              <a:t>X *getX(string key,</a:t>
            </a:r>
          </a:p>
          <a:p>
            <a:pPr lvl="0" rtl="0">
              <a:lnSpc>
                <a:spcPct val="100000"/>
              </a:lnSpc>
              <a:spcBef>
                <a:spcPts val="0"/>
              </a:spcBef>
              <a:spcAft>
                <a:spcPts val="0"/>
              </a:spcAft>
              <a:buNone/>
            </a:pPr>
            <a:r>
              <a:rPr lang="en" sz="1400" dirty="0">
                <a:solidFill>
                  <a:schemeClr val="bg1"/>
                </a:solidFill>
                <a:latin typeface="Consolas"/>
                <a:ea typeface="Consolas"/>
                <a:cs typeface="Consolas"/>
                <a:sym typeface="Consolas"/>
              </a:rPr>
              <a:t>        unordered_map&lt;string,</a:t>
            </a:r>
          </a:p>
          <a:p>
            <a:pPr marL="0" lvl="0" indent="457200" rtl="0">
              <a:lnSpc>
                <a:spcPct val="100000"/>
              </a:lnSpc>
              <a:spcBef>
                <a:spcPts val="0"/>
              </a:spcBef>
              <a:spcAft>
                <a:spcPts val="0"/>
              </a:spcAft>
              <a:buNone/>
            </a:pPr>
            <a:r>
              <a:rPr lang="en" sz="1400" dirty="0">
                <a:solidFill>
                  <a:schemeClr val="bg1"/>
                </a:solidFill>
                <a:latin typeface="Consolas"/>
                <a:ea typeface="Consolas"/>
                <a:cs typeface="Consolas"/>
                <a:sym typeface="Consolas"/>
              </a:rPr>
              <a:t>                 unique_ptr&lt;X&gt;&gt; &amp;cache){</a:t>
            </a:r>
          </a:p>
          <a:p>
            <a:pPr marL="0" lvl="0" indent="0" rtl="0">
              <a:lnSpc>
                <a:spcPct val="100000"/>
              </a:lnSpc>
              <a:spcBef>
                <a:spcPts val="0"/>
              </a:spcBef>
              <a:spcAft>
                <a:spcPts val="0"/>
              </a:spcAft>
              <a:buNone/>
            </a:pPr>
            <a:endParaRPr sz="1400" dirty="0">
              <a:solidFill>
                <a:schemeClr val="bg1"/>
              </a:solidFill>
              <a:latin typeface="Consolas"/>
              <a:ea typeface="Consolas"/>
              <a:cs typeface="Consolas"/>
              <a:sym typeface="Consolas"/>
            </a:endParaRPr>
          </a:p>
          <a:p>
            <a:pPr marL="0" lvl="0" indent="0" rtl="0">
              <a:lnSpc>
                <a:spcPct val="100000"/>
              </a:lnSpc>
              <a:spcBef>
                <a:spcPts val="0"/>
              </a:spcBef>
              <a:spcAft>
                <a:spcPts val="0"/>
              </a:spcAft>
              <a:buNone/>
            </a:pPr>
            <a:r>
              <a:rPr lang="en" sz="1400" dirty="0">
                <a:solidFill>
                  <a:srgbClr val="FF9B9B"/>
                </a:solidFill>
                <a:latin typeface="Consolas"/>
                <a:ea typeface="Consolas"/>
                <a:cs typeface="Consolas"/>
                <a:sym typeface="Consolas"/>
              </a:rPr>
              <a:t>   </a:t>
            </a:r>
            <a:r>
              <a:rPr lang="en" sz="1400" b="1" dirty="0">
                <a:solidFill>
                  <a:srgbClr val="FF9B9B"/>
                </a:solidFill>
                <a:latin typeface="Consolas"/>
                <a:ea typeface="Consolas"/>
                <a:cs typeface="Consolas"/>
                <a:sym typeface="Consolas"/>
              </a:rPr>
              <a:t>unique_ptr&lt;X&gt; &amp;entry = cache[key];</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if(</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return </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.get();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r>
              <a:rPr lang="en" sz="1400" b="1" dirty="0">
                <a:solidFill>
                  <a:srgbClr val="FF9B9B"/>
                </a:solidFill>
                <a:latin typeface="Consolas"/>
                <a:ea typeface="Consolas"/>
                <a:cs typeface="Consolas"/>
                <a:sym typeface="Consolas"/>
              </a:rPr>
              <a:t>entry</a:t>
            </a:r>
            <a:r>
              <a:rPr lang="en" sz="1400" b="1" dirty="0">
                <a:solidFill>
                  <a:schemeClr val="bg1"/>
                </a:solidFill>
                <a:latin typeface="Consolas"/>
                <a:ea typeface="Consolas"/>
                <a:cs typeface="Consolas"/>
                <a:sym typeface="Consolas"/>
              </a:rPr>
              <a:t> </a:t>
            </a:r>
            <a:r>
              <a:rPr lang="en" sz="1400" dirty="0">
                <a:solidFill>
                  <a:schemeClr val="bg1"/>
                </a:solidFill>
                <a:latin typeface="Consolas"/>
                <a:ea typeface="Consolas"/>
                <a:cs typeface="Consolas"/>
                <a:sym typeface="Consolas"/>
              </a:rPr>
              <a:t>= make_unique&lt;X&gt;(...);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return </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.get;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p>
          <a:p>
            <a:pPr lvl="0" rtl="0">
              <a:lnSpc>
                <a:spcPct val="100000"/>
              </a:lnSpc>
              <a:spcBef>
                <a:spcPts val="0"/>
              </a:spcBef>
              <a:spcAft>
                <a:spcPts val="0"/>
              </a:spcAft>
              <a:buNone/>
            </a:pPr>
            <a:endParaRPr sz="1400" dirty="0">
              <a:solidFill>
                <a:schemeClr val="bg1"/>
              </a:solidFill>
              <a:latin typeface="Consolas"/>
              <a:ea typeface="Consolas"/>
              <a:cs typeface="Consolas"/>
              <a:sym typeface="Consolas"/>
            </a:endParaRPr>
          </a:p>
        </p:txBody>
      </p:sp>
      <p:sp>
        <p:nvSpPr>
          <p:cNvPr id="217" name="Shape 217"/>
          <p:cNvSpPr txBox="1"/>
          <p:nvPr/>
        </p:nvSpPr>
        <p:spPr>
          <a:xfrm>
            <a:off x="387725" y="1066250"/>
            <a:ext cx="6670200" cy="407100"/>
          </a:xfrm>
          <a:prstGeom prst="rect">
            <a:avLst/>
          </a:prstGeom>
          <a:noFill/>
          <a:ln>
            <a:noFill/>
          </a:ln>
        </p:spPr>
        <p:txBody>
          <a:bodyPr lIns="91425" tIns="91425" rIns="91425" bIns="91425" anchor="t" anchorCtr="0">
            <a:noAutofit/>
          </a:bodyPr>
          <a:lstStyle/>
          <a:p>
            <a:pPr lvl="0"/>
            <a:r>
              <a:rPr lang="en" dirty="0">
                <a:solidFill>
                  <a:schemeClr val="bg1"/>
                </a:solidFill>
              </a:rPr>
              <a:t>“Do less work by avoiding doing unnecessary work” C. Caruth</a:t>
            </a:r>
          </a:p>
          <a:p>
            <a:pPr lvl="0" rtl="0">
              <a:spcBef>
                <a:spcPts val="0"/>
              </a:spcBef>
              <a:buNone/>
            </a:pPr>
            <a:endParaRPr dirty="0">
              <a:solidFill>
                <a:schemeClr val="bg1"/>
              </a:solidFill>
            </a:endParaRPr>
          </a:p>
        </p:txBody>
      </p:sp>
      <p:sp>
        <p:nvSpPr>
          <p:cNvPr id="218" name="Shape 21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219" name="Shape 2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25</a:t>
            </a:fld>
            <a:endParaRPr lang="en">
              <a:solidFill>
                <a:schemeClr val="bg1"/>
              </a:solidFill>
            </a:endParaRPr>
          </a:p>
        </p:txBody>
      </p:sp>
      <p:sp>
        <p:nvSpPr>
          <p:cNvPr id="220" name="Shape 220"/>
          <p:cNvSpPr txBox="1"/>
          <p:nvPr/>
        </p:nvSpPr>
        <p:spPr>
          <a:xfrm>
            <a:off x="-11300" y="4865125"/>
            <a:ext cx="7580942" cy="572700"/>
          </a:xfrm>
          <a:prstGeom prst="rect">
            <a:avLst/>
          </a:prstGeom>
          <a:noFill/>
          <a:ln>
            <a:noFill/>
          </a:ln>
        </p:spPr>
        <p:txBody>
          <a:bodyPr lIns="91425" tIns="91425" rIns="91425" bIns="91425" anchor="t" anchorCtr="0">
            <a:noAutofit/>
          </a:bodyPr>
          <a:lstStyle/>
          <a:p>
            <a:pPr lvl="0"/>
            <a:r>
              <a:rPr lang="en" sz="1000" strike="sngStrike" dirty="0">
                <a:solidFill>
                  <a:schemeClr val="bg1"/>
                </a:solidFill>
              </a:rPr>
              <a:t>Inspired in</a:t>
            </a:r>
            <a:r>
              <a:rPr lang="en" sz="1000" dirty="0">
                <a:solidFill>
                  <a:schemeClr val="bg1"/>
                </a:solidFill>
              </a:rPr>
              <a:t> Copied from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2"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8" name="Shape 209"/>
          <p:cNvSpPr txBox="1">
            <a:spLocks/>
          </p:cNvSpPr>
          <p:nvPr/>
        </p:nvSpPr>
        <p:spPr>
          <a:xfrm>
            <a:off x="-11300" y="1529981"/>
            <a:ext cx="4838376" cy="279355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nSpc>
                <a:spcPct val="100000"/>
              </a:lnSpc>
              <a:spcAft>
                <a:spcPts val="0"/>
              </a:spcAft>
            </a:pPr>
            <a:r>
              <a:rPr lang="en-US" sz="1400" dirty="0">
                <a:solidFill>
                  <a:schemeClr val="bg1"/>
                </a:solidFill>
                <a:latin typeface="Consolas"/>
                <a:ea typeface="Consolas"/>
                <a:cs typeface="Consolas"/>
                <a:sym typeface="Consolas"/>
              </a:rPr>
              <a:t>X *</a:t>
            </a:r>
            <a:r>
              <a:rPr lang="en-US" sz="1400" dirty="0" err="1">
                <a:solidFill>
                  <a:schemeClr val="bg1"/>
                </a:solidFill>
                <a:latin typeface="Consolas"/>
                <a:ea typeface="Consolas"/>
                <a:cs typeface="Consolas"/>
                <a:sym typeface="Consolas"/>
              </a:rPr>
              <a:t>getX</a:t>
            </a:r>
            <a:r>
              <a:rPr lang="en-US" sz="1400" dirty="0">
                <a:solidFill>
                  <a:schemeClr val="bg1"/>
                </a:solidFill>
                <a:latin typeface="Consolas"/>
                <a:ea typeface="Consolas"/>
                <a:cs typeface="Consolas"/>
                <a:sym typeface="Consolas"/>
              </a:rPr>
              <a:t>(string key,</a:t>
            </a:r>
          </a:p>
          <a:p>
            <a:pPr>
              <a:lnSpc>
                <a:spcPct val="100000"/>
              </a:lnSpc>
              <a:spcAft>
                <a:spcPts val="0"/>
              </a:spcAft>
            </a:pPr>
            <a:r>
              <a:rPr lang="en-US" sz="1400" dirty="0">
                <a:solidFill>
                  <a:schemeClr val="bg1"/>
                </a:solidFill>
                <a:latin typeface="Consolas"/>
                <a:ea typeface="Consolas"/>
                <a:cs typeface="Consolas"/>
                <a:sym typeface="Consolas"/>
              </a:rPr>
              <a:t>        </a:t>
            </a:r>
            <a:r>
              <a:rPr lang="en-US" sz="1400" dirty="0" err="1">
                <a:solidFill>
                  <a:schemeClr val="bg1"/>
                </a:solidFill>
                <a:latin typeface="Consolas"/>
                <a:ea typeface="Consolas"/>
                <a:cs typeface="Consolas"/>
                <a:sym typeface="Consolas"/>
              </a:rPr>
              <a:t>unordered_map</a:t>
            </a:r>
            <a:r>
              <a:rPr lang="en-US" sz="1400" dirty="0">
                <a:solidFill>
                  <a:schemeClr val="bg1"/>
                </a:solidFill>
                <a:latin typeface="Consolas"/>
                <a:ea typeface="Consolas"/>
                <a:cs typeface="Consolas"/>
                <a:sym typeface="Consolas"/>
              </a:rPr>
              <a:t>&lt;string,</a:t>
            </a:r>
          </a:p>
          <a:p>
            <a:pPr indent="457200">
              <a:lnSpc>
                <a:spcPct val="100000"/>
              </a:lnSpc>
              <a:spcAft>
                <a:spcPts val="0"/>
              </a:spcAft>
            </a:pPr>
            <a:r>
              <a:rPr lang="en-US" sz="1400" dirty="0">
                <a:solidFill>
                  <a:schemeClr val="bg1"/>
                </a:solidFill>
                <a:latin typeface="Consolas"/>
                <a:ea typeface="Consolas"/>
                <a:cs typeface="Consolas"/>
                <a:sym typeface="Consolas"/>
              </a:rPr>
              <a:t>                 </a:t>
            </a:r>
            <a:r>
              <a:rPr lang="en-US" sz="1400" dirty="0" err="1">
                <a:solidFill>
                  <a:schemeClr val="bg1"/>
                </a:solidFill>
                <a:latin typeface="Consolas"/>
                <a:ea typeface="Consolas"/>
                <a:cs typeface="Consolas"/>
                <a:sym typeface="Consolas"/>
              </a:rPr>
              <a:t>unique_ptr</a:t>
            </a:r>
            <a:r>
              <a:rPr lang="en-US" sz="1400" dirty="0">
                <a:solidFill>
                  <a:schemeClr val="bg1"/>
                </a:solidFill>
                <a:latin typeface="Consolas"/>
                <a:ea typeface="Consolas"/>
                <a:cs typeface="Consolas"/>
                <a:sym typeface="Consolas"/>
              </a:rPr>
              <a:t>&lt;X&gt;&gt; &amp;cache){</a:t>
            </a:r>
          </a:p>
          <a:p>
            <a:pPr indent="457200">
              <a:lnSpc>
                <a:spcPct val="100000"/>
              </a:lnSpc>
              <a:spcAft>
                <a:spcPts val="0"/>
              </a:spcAft>
            </a:pPr>
            <a:endParaRPr lang="en-US" sz="1400" dirty="0">
              <a:solidFill>
                <a:schemeClr val="bg1"/>
              </a:solidFill>
              <a:latin typeface="Consolas"/>
              <a:ea typeface="Consolas"/>
              <a:cs typeface="Consolas"/>
              <a:sym typeface="Consolas"/>
            </a:endParaRPr>
          </a:p>
          <a:p>
            <a:pPr>
              <a:lnSpc>
                <a:spcPct val="100000"/>
              </a:lnSpc>
              <a:spcAft>
                <a:spcPts val="0"/>
              </a:spcAft>
            </a:pPr>
            <a:r>
              <a:rPr lang="en-US" sz="1400" dirty="0">
                <a:solidFill>
                  <a:schemeClr val="bg1"/>
                </a:solidFill>
                <a:latin typeface="Consolas"/>
                <a:ea typeface="Consolas"/>
                <a:cs typeface="Consolas"/>
                <a:sym typeface="Consolas"/>
              </a:rPr>
              <a:t>   if(cache[key])</a:t>
            </a:r>
          </a:p>
          <a:p>
            <a:pPr>
              <a:lnSpc>
                <a:spcPct val="100000"/>
              </a:lnSpc>
              <a:spcAft>
                <a:spcPts val="0"/>
              </a:spcAft>
            </a:pPr>
            <a:r>
              <a:rPr lang="en-US" sz="1400" dirty="0">
                <a:solidFill>
                  <a:schemeClr val="bg1"/>
                </a:solidFill>
                <a:latin typeface="Consolas"/>
                <a:ea typeface="Consolas"/>
                <a:cs typeface="Consolas"/>
                <a:sym typeface="Consolas"/>
              </a:rPr>
              <a:t>       return cache[key].get();</a:t>
            </a:r>
          </a:p>
          <a:p>
            <a:pPr>
              <a:lnSpc>
                <a:spcPct val="100000"/>
              </a:lnSpc>
              <a:spcAft>
                <a:spcPts val="0"/>
              </a:spcAft>
            </a:pPr>
            <a:r>
              <a:rPr lang="en-US" sz="1400" dirty="0">
                <a:solidFill>
                  <a:schemeClr val="bg1"/>
                </a:solidFill>
                <a:latin typeface="Consolas"/>
                <a:ea typeface="Consolas"/>
                <a:cs typeface="Consolas"/>
                <a:sym typeface="Consolas"/>
              </a:rPr>
              <a:t>   </a:t>
            </a:r>
          </a:p>
          <a:p>
            <a:pPr>
              <a:lnSpc>
                <a:spcPct val="100000"/>
              </a:lnSpc>
              <a:spcAft>
                <a:spcPts val="0"/>
              </a:spcAft>
            </a:pPr>
            <a:r>
              <a:rPr lang="en-US" sz="1400" dirty="0">
                <a:solidFill>
                  <a:schemeClr val="bg1"/>
                </a:solidFill>
                <a:latin typeface="Consolas"/>
                <a:ea typeface="Consolas"/>
                <a:cs typeface="Consolas"/>
                <a:sym typeface="Consolas"/>
              </a:rPr>
              <a:t>   cache[key] = </a:t>
            </a:r>
            <a:r>
              <a:rPr lang="en-US" sz="1400" dirty="0" err="1">
                <a:solidFill>
                  <a:schemeClr val="bg1"/>
                </a:solidFill>
                <a:latin typeface="Consolas"/>
                <a:ea typeface="Consolas"/>
                <a:cs typeface="Consolas"/>
                <a:sym typeface="Consolas"/>
              </a:rPr>
              <a:t>make_unique</a:t>
            </a:r>
            <a:r>
              <a:rPr lang="en-US" sz="1400" dirty="0">
                <a:solidFill>
                  <a:schemeClr val="bg1"/>
                </a:solidFill>
                <a:latin typeface="Consolas"/>
                <a:ea typeface="Consolas"/>
                <a:cs typeface="Consolas"/>
                <a:sym typeface="Consolas"/>
              </a:rPr>
              <a:t>&lt;X&gt;(...);</a:t>
            </a:r>
          </a:p>
          <a:p>
            <a:pPr>
              <a:lnSpc>
                <a:spcPct val="100000"/>
              </a:lnSpc>
              <a:spcAft>
                <a:spcPts val="0"/>
              </a:spcAft>
            </a:pPr>
            <a:r>
              <a:rPr lang="en-US" sz="1400" dirty="0">
                <a:solidFill>
                  <a:schemeClr val="bg1"/>
                </a:solidFill>
                <a:latin typeface="Consolas"/>
                <a:ea typeface="Consolas"/>
                <a:cs typeface="Consolas"/>
                <a:sym typeface="Consolas"/>
              </a:rPr>
              <a:t>   return cache[key].get;</a:t>
            </a:r>
          </a:p>
          <a:p>
            <a:pPr>
              <a:lnSpc>
                <a:spcPct val="100000"/>
              </a:lnSpc>
              <a:spcAft>
                <a:spcPts val="0"/>
              </a:spcAft>
            </a:pPr>
            <a:r>
              <a:rPr lang="en-US" sz="1400" dirty="0">
                <a:solidFill>
                  <a:schemeClr val="bg1"/>
                </a:solidFill>
                <a:latin typeface="Consolas"/>
                <a:ea typeface="Consolas"/>
                <a:cs typeface="Consolas"/>
                <a:sym typeface="Consolas"/>
              </a:rPr>
              <a:t>}	</a:t>
            </a:r>
          </a:p>
          <a:p>
            <a:pPr>
              <a:lnSpc>
                <a:spcPct val="100000"/>
              </a:lnSpc>
              <a:spcAft>
                <a:spcPts val="0"/>
              </a:spcAft>
            </a:pPr>
            <a:r>
              <a:rPr lang="en-US" sz="1400" dirty="0">
                <a:solidFill>
                  <a:schemeClr val="bg1"/>
                </a:solidFill>
                <a:latin typeface="Consolas"/>
                <a:ea typeface="Consolas"/>
                <a:cs typeface="Consolas"/>
                <a:sym typeface="Consolas"/>
              </a:rPr>
              <a:t>  </a:t>
            </a:r>
          </a:p>
        </p:txBody>
      </p:sp>
      <p:sp>
        <p:nvSpPr>
          <p:cNvPr id="20"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24"/>
        <p:cNvGrpSpPr/>
        <p:nvPr/>
      </p:nvGrpSpPr>
      <p:grpSpPr>
        <a:xfrm>
          <a:off x="0" y="0"/>
          <a:ext cx="0" cy="0"/>
          <a:chOff x="0" y="0"/>
          <a:chExt cx="0" cy="0"/>
        </a:xfrm>
      </p:grpSpPr>
      <p:sp>
        <p:nvSpPr>
          <p:cNvPr id="16" name="Rectangle 1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hape 225"/>
          <p:cNvSpPr/>
          <p:nvPr/>
        </p:nvSpPr>
        <p:spPr>
          <a:xfrm>
            <a:off x="-11300" y="107825"/>
            <a:ext cx="91553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26" name="Shape 226"/>
          <p:cNvSpPr txBox="1">
            <a:spLocks noGrp="1"/>
          </p:cNvSpPr>
          <p:nvPr>
            <p:ph type="body" idx="1"/>
          </p:nvPr>
        </p:nvSpPr>
        <p:spPr>
          <a:xfrm>
            <a:off x="159300" y="1235675"/>
            <a:ext cx="4087200" cy="38442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Efficiency through algorithms.</a:t>
            </a:r>
          </a:p>
          <a:p>
            <a:pPr lvl="0" rtl="0">
              <a:spcBef>
                <a:spcPts val="0"/>
              </a:spcBef>
              <a:buNone/>
            </a:pPr>
            <a:r>
              <a:rPr lang="en" dirty="0">
                <a:solidFill>
                  <a:schemeClr val="bg1"/>
                </a:solidFill>
              </a:rPr>
              <a:t>“How much work does it take to do a task”</a:t>
            </a:r>
          </a:p>
          <a:p>
            <a:pPr lvl="0" rtl="0">
              <a:spcBef>
                <a:spcPts val="0"/>
              </a:spcBef>
              <a:buNone/>
            </a:pPr>
            <a:r>
              <a:rPr lang="en" sz="1400" dirty="0">
                <a:solidFill>
                  <a:schemeClr val="bg1"/>
                </a:solidFill>
              </a:rPr>
              <a:t>Improve efficiency by doing less work.</a:t>
            </a:r>
          </a:p>
          <a:p>
            <a:pPr lvl="0" rtl="0">
              <a:spcBef>
                <a:spcPts val="0"/>
              </a:spcBef>
              <a:buNone/>
            </a:pPr>
            <a:endParaRPr dirty="0">
              <a:solidFill>
                <a:schemeClr val="bg1"/>
              </a:solidFill>
            </a:endParaRPr>
          </a:p>
        </p:txBody>
      </p:sp>
      <p:sp>
        <p:nvSpPr>
          <p:cNvPr id="227" name="Shape 227"/>
          <p:cNvSpPr txBox="1">
            <a:spLocks noGrp="1"/>
          </p:cNvSpPr>
          <p:nvPr>
            <p:ph type="body" idx="1"/>
          </p:nvPr>
        </p:nvSpPr>
        <p:spPr>
          <a:xfrm>
            <a:off x="4439900" y="1235675"/>
            <a:ext cx="4670100" cy="38442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Performance through data structures.</a:t>
            </a:r>
          </a:p>
          <a:p>
            <a:pPr lvl="0" rtl="0">
              <a:spcBef>
                <a:spcPts val="0"/>
              </a:spcBef>
              <a:buNone/>
            </a:pPr>
            <a:r>
              <a:rPr lang="en" dirty="0">
                <a:solidFill>
                  <a:schemeClr val="bg1"/>
                </a:solidFill>
              </a:rPr>
              <a:t>“How long does it take to your program to do an ammount of work”</a:t>
            </a:r>
          </a:p>
          <a:p>
            <a:pPr lvl="0" rtl="0">
              <a:spcBef>
                <a:spcPts val="0"/>
              </a:spcBef>
              <a:buNone/>
            </a:pPr>
            <a:r>
              <a:rPr lang="en" sz="1400" dirty="0">
                <a:solidFill>
                  <a:schemeClr val="bg1"/>
                </a:solidFill>
              </a:rPr>
              <a:t>Improve performance by faster doing your work.</a:t>
            </a:r>
          </a:p>
        </p:txBody>
      </p:sp>
      <p:sp>
        <p:nvSpPr>
          <p:cNvPr id="228" name="Shape 22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229" name="Shape 22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26</a:t>
            </a:fld>
            <a:endParaRPr lang="en">
              <a:solidFill>
                <a:schemeClr val="bg1"/>
              </a:solidFill>
            </a:endParaRPr>
          </a:p>
        </p:txBody>
      </p:sp>
      <p:sp>
        <p:nvSpPr>
          <p:cNvPr id="230" name="Shape 230"/>
          <p:cNvSpPr txBox="1"/>
          <p:nvPr/>
        </p:nvSpPr>
        <p:spPr>
          <a:xfrm>
            <a:off x="-11300" y="4865125"/>
            <a:ext cx="6872100" cy="572700"/>
          </a:xfrm>
          <a:prstGeom prst="rect">
            <a:avLst/>
          </a:prstGeom>
          <a:noFill/>
          <a:ln>
            <a:noFill/>
          </a:ln>
        </p:spPr>
        <p:txBody>
          <a:bodyPr lIns="91425" tIns="91425" rIns="91425" bIns="91425" anchor="t" anchorCtr="0">
            <a:noAutofit/>
          </a:bodyPr>
          <a:lstStyle/>
          <a:p>
            <a:pPr lvl="0"/>
            <a:r>
              <a:rPr lang="en" sz="1000" dirty="0">
                <a:solidFill>
                  <a:schemeClr val="bg1"/>
                </a:solidFill>
              </a:rPr>
              <a:t>Inspired in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34"/>
        <p:cNvGrpSpPr/>
        <p:nvPr/>
      </p:nvGrpSpPr>
      <p:grpSpPr>
        <a:xfrm>
          <a:off x="0" y="0"/>
          <a:ext cx="0" cy="0"/>
          <a:chOff x="0" y="0"/>
          <a:chExt cx="0" cy="0"/>
        </a:xfrm>
      </p:grpSpPr>
      <p:sp>
        <p:nvSpPr>
          <p:cNvPr id="14" name="Rectangle 13"/>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hape 23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36" name="Shape 236"/>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lt1"/>
                </a:solidFill>
              </a:rPr>
              <a:t>6) Know your data structures</a:t>
            </a:r>
          </a:p>
          <a:p>
            <a:pPr lvl="0" rtl="0">
              <a:spcBef>
                <a:spcPts val="0"/>
              </a:spcBef>
              <a:buNone/>
            </a:pPr>
            <a:endParaRPr b="1" dirty="0">
              <a:solidFill>
                <a:schemeClr val="lt1"/>
              </a:solidFill>
            </a:endParaRPr>
          </a:p>
          <a:p>
            <a:pPr lvl="0" rtl="0">
              <a:spcBef>
                <a:spcPts val="0"/>
              </a:spcBef>
              <a:buNone/>
            </a:pPr>
            <a:endParaRPr b="1" dirty="0">
              <a:solidFill>
                <a:srgbClr val="FFFFFF"/>
              </a:solidFill>
            </a:endParaRPr>
          </a:p>
        </p:txBody>
      </p:sp>
      <p:sp>
        <p:nvSpPr>
          <p:cNvPr id="237" name="Shape 237"/>
          <p:cNvSpPr txBox="1">
            <a:spLocks noGrp="1"/>
          </p:cNvSpPr>
          <p:nvPr>
            <p:ph type="body" idx="1"/>
          </p:nvPr>
        </p:nvSpPr>
        <p:spPr>
          <a:xfrm>
            <a:off x="311700" y="942163"/>
            <a:ext cx="8479504" cy="3416400"/>
          </a:xfrm>
          <a:prstGeom prst="rect">
            <a:avLst/>
          </a:prstGeom>
        </p:spPr>
        <p:txBody>
          <a:bodyPr lIns="91425" tIns="91425" rIns="91425" bIns="91425" anchor="t" anchorCtr="0">
            <a:noAutofit/>
          </a:bodyPr>
          <a:lstStyle/>
          <a:p>
            <a:pPr lvl="0">
              <a:spcBef>
                <a:spcPts val="0"/>
              </a:spcBef>
              <a:buClr>
                <a:schemeClr val="dk1"/>
              </a:buClr>
              <a:buSzPct val="61111"/>
              <a:buFont typeface="Arial"/>
              <a:buNone/>
            </a:pPr>
            <a:r>
              <a:rPr lang="en" dirty="0">
                <a:solidFill>
                  <a:schemeClr val="bg1"/>
                </a:solidFill>
              </a:rPr>
              <a:t>Theory vs reality = performance!</a:t>
            </a:r>
          </a:p>
          <a:p>
            <a:pPr lvl="0" algn="r" rtl="0">
              <a:spcBef>
                <a:spcPts val="0"/>
              </a:spcBef>
              <a:spcAft>
                <a:spcPts val="0"/>
              </a:spcAft>
              <a:buNone/>
            </a:pPr>
            <a:r>
              <a:rPr lang="en" sz="1200" i="1" dirty="0">
                <a:solidFill>
                  <a:schemeClr val="bg1"/>
                </a:solidFill>
                <a:latin typeface="Droid Sans"/>
                <a:ea typeface="Droid Sans"/>
                <a:cs typeface="Droid Sans"/>
                <a:sym typeface="Droid Sans"/>
              </a:rPr>
              <a:t>“T</a:t>
            </a:r>
            <a:r>
              <a:rPr lang="en-US" sz="1200" i="1" dirty="0">
                <a:solidFill>
                  <a:schemeClr val="bg1"/>
                </a:solidFill>
                <a:latin typeface="Droid Sans"/>
                <a:ea typeface="Droid Sans"/>
                <a:cs typeface="Droid Sans"/>
                <a:sym typeface="Droid Sans"/>
              </a:rPr>
              <a:t>h</a:t>
            </a:r>
            <a:r>
              <a:rPr lang="en" sz="1200" i="1" dirty="0">
                <a:solidFill>
                  <a:schemeClr val="bg1"/>
                </a:solidFill>
                <a:latin typeface="Droid Sans"/>
                <a:ea typeface="Droid Sans"/>
                <a:cs typeface="Droid Sans"/>
                <a:sym typeface="Droid Sans"/>
              </a:rPr>
              <a:t>e goal of every program,</a:t>
            </a:r>
          </a:p>
          <a:p>
            <a:pPr lvl="0" algn="r" rtl="0">
              <a:spcBef>
                <a:spcPts val="0"/>
              </a:spcBef>
              <a:spcAft>
                <a:spcPts val="0"/>
              </a:spcAft>
              <a:buNone/>
            </a:pPr>
            <a:r>
              <a:rPr lang="en-US" sz="1200" i="1" dirty="0">
                <a:solidFill>
                  <a:schemeClr val="bg1"/>
                </a:solidFill>
                <a:latin typeface="Droid Sans"/>
                <a:ea typeface="Droid Sans"/>
                <a:cs typeface="Droid Sans"/>
                <a:sym typeface="Droid Sans"/>
              </a:rPr>
              <a:t>and of every component of those programs,</a:t>
            </a:r>
          </a:p>
          <a:p>
            <a:pPr lvl="0" algn="r" rtl="0">
              <a:spcBef>
                <a:spcPts val="0"/>
              </a:spcBef>
              <a:spcAft>
                <a:spcPts val="0"/>
              </a:spcAft>
              <a:buNone/>
            </a:pPr>
            <a:r>
              <a:rPr lang="en-US" sz="1200" i="1" dirty="0">
                <a:solidFill>
                  <a:schemeClr val="bg1"/>
                </a:solidFill>
                <a:latin typeface="Droid Sans"/>
                <a:ea typeface="Droid Sans"/>
                <a:cs typeface="Droid Sans"/>
                <a:sym typeface="Droid Sans"/>
              </a:rPr>
              <a:t>is to convert data from one form to another”</a:t>
            </a:r>
            <a:endParaRPr lang="en" sz="1200" i="1" dirty="0">
              <a:solidFill>
                <a:schemeClr val="bg1"/>
              </a:solidFill>
              <a:latin typeface="Droid Sans"/>
              <a:ea typeface="Droid Sans"/>
              <a:cs typeface="Droid Sans"/>
              <a:sym typeface="Droid Sans"/>
            </a:endParaRPr>
          </a:p>
          <a:p>
            <a:pPr lvl="0" algn="r" rtl="0">
              <a:spcBef>
                <a:spcPts val="0"/>
              </a:spcBef>
              <a:spcAft>
                <a:spcPts val="0"/>
              </a:spcAft>
              <a:buNone/>
            </a:pPr>
            <a:r>
              <a:rPr lang="en" sz="1200" dirty="0">
                <a:solidFill>
                  <a:schemeClr val="bg1"/>
                </a:solidFill>
                <a:latin typeface="Droid Sans"/>
                <a:ea typeface="Droid Sans"/>
                <a:cs typeface="Droid Sans"/>
                <a:sym typeface="Droid Sans"/>
              </a:rPr>
              <a:t>Mike Acton</a:t>
            </a:r>
          </a:p>
          <a:p>
            <a:pPr lvl="0" algn="r" rtl="0">
              <a:spcBef>
                <a:spcPts val="0"/>
              </a:spcBef>
              <a:spcAft>
                <a:spcPts val="0"/>
              </a:spcAft>
              <a:buNone/>
            </a:pPr>
            <a:endParaRPr sz="1200" dirty="0">
              <a:solidFill>
                <a:schemeClr val="bg1"/>
              </a:solidFill>
              <a:latin typeface="Droid Sans"/>
              <a:ea typeface="Droid Sans"/>
              <a:cs typeface="Droid Sans"/>
              <a:sym typeface="Droid Sans"/>
            </a:endParaRPr>
          </a:p>
          <a:p>
            <a:pPr lvl="0">
              <a:spcBef>
                <a:spcPts val="0"/>
              </a:spcBef>
              <a:buClr>
                <a:schemeClr val="dk1"/>
              </a:buClr>
              <a:buSzPct val="61111"/>
              <a:buFont typeface="Arial"/>
              <a:buNone/>
            </a:pPr>
            <a:r>
              <a:rPr lang="en" dirty="0">
                <a:solidFill>
                  <a:schemeClr val="bg1"/>
                </a:solidFill>
              </a:rPr>
              <a:t>‘Jack-of-all-trades’ data structures?</a:t>
            </a:r>
          </a:p>
          <a:p>
            <a:pPr lvl="0" rtl="0">
              <a:spcBef>
                <a:spcPts val="0"/>
              </a:spcBef>
              <a:buClr>
                <a:schemeClr val="dk1"/>
              </a:buClr>
              <a:buSzPct val="61111"/>
              <a:buFont typeface="Arial"/>
              <a:buNone/>
            </a:pPr>
            <a:r>
              <a:rPr lang="en" dirty="0">
                <a:solidFill>
                  <a:schemeClr val="bg1"/>
                </a:solidFill>
              </a:rPr>
              <a:t>Hybrid data structures? </a:t>
            </a:r>
          </a:p>
          <a:p>
            <a:pPr lvl="0" rtl="0">
              <a:spcBef>
                <a:spcPts val="0"/>
              </a:spcBef>
              <a:buClr>
                <a:schemeClr val="dk1"/>
              </a:buClr>
              <a:buSzPct val="91666"/>
              <a:buFont typeface="Arial"/>
              <a:buNone/>
            </a:pPr>
            <a:r>
              <a:rPr lang="en" dirty="0">
                <a:solidFill>
                  <a:schemeClr val="bg1"/>
                </a:solidFill>
              </a:rPr>
              <a:t>Specialiced data structures?</a:t>
            </a:r>
          </a:p>
          <a:p>
            <a:pPr lvl="0" rtl="0">
              <a:spcBef>
                <a:spcPts val="0"/>
              </a:spcBef>
              <a:buNone/>
            </a:pPr>
            <a:endParaRPr dirty="0">
              <a:solidFill>
                <a:schemeClr val="bg1"/>
              </a:solidFill>
            </a:endParaRPr>
          </a:p>
        </p:txBody>
      </p:sp>
      <p:sp>
        <p:nvSpPr>
          <p:cNvPr id="238" name="Shape 23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27</a:t>
            </a:fld>
            <a:endParaRPr lang="en">
              <a:solidFill>
                <a:schemeClr val="bg1"/>
              </a:solidFill>
            </a:endParaRPr>
          </a:p>
        </p:txBody>
      </p:sp>
      <p:pic>
        <p:nvPicPr>
          <p:cNvPr id="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6"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 name="Picture 2" descr="http://vignette2.wikia.nocookie.net/matrix/images/d/df/Thematrixincode99.jpg/revision/latest?cb=201404250457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4144" y="2506894"/>
            <a:ext cx="4157060" cy="17256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42"/>
        <p:cNvGrpSpPr/>
        <p:nvPr/>
      </p:nvGrpSpPr>
      <p:grpSpPr>
        <a:xfrm>
          <a:off x="0" y="0"/>
          <a:ext cx="0" cy="0"/>
          <a:chOff x="0" y="0"/>
          <a:chExt cx="0" cy="0"/>
        </a:xfrm>
      </p:grpSpPr>
      <p:sp>
        <p:nvSpPr>
          <p:cNvPr id="21" name="Rectangle 20"/>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hape 243"/>
          <p:cNvSpPr/>
          <p:nvPr/>
        </p:nvSpPr>
        <p:spPr>
          <a:xfrm>
            <a:off x="0" y="107825"/>
            <a:ext cx="9143999"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44" name="Shape 24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6) Know your data structures</a:t>
            </a:r>
          </a:p>
          <a:p>
            <a:pPr lvl="0" rtl="0">
              <a:spcBef>
                <a:spcPts val="0"/>
              </a:spcBef>
              <a:buNone/>
            </a:pPr>
            <a:endParaRPr dirty="0">
              <a:solidFill>
                <a:schemeClr val="lt1"/>
              </a:solidFill>
            </a:endParaRPr>
          </a:p>
          <a:p>
            <a:pPr lvl="0" rtl="0">
              <a:spcBef>
                <a:spcPts val="0"/>
              </a:spcBef>
              <a:buNone/>
            </a:pPr>
            <a:endParaRPr dirty="0">
              <a:solidFill>
                <a:srgbClr val="FFFFFF"/>
              </a:solidFill>
            </a:endParaRPr>
          </a:p>
        </p:txBody>
      </p:sp>
      <p:sp>
        <p:nvSpPr>
          <p:cNvPr id="245" name="Shape 245"/>
          <p:cNvSpPr txBox="1">
            <a:spLocks noGrp="1"/>
          </p:cNvSpPr>
          <p:nvPr>
            <p:ph type="body" idx="1"/>
          </p:nvPr>
        </p:nvSpPr>
        <p:spPr>
          <a:xfrm>
            <a:off x="141571" y="955253"/>
            <a:ext cx="8520600" cy="2463808"/>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Why you should </a:t>
            </a:r>
            <a:r>
              <a:rPr lang="en" b="1" dirty="0">
                <a:solidFill>
                  <a:schemeClr val="bg1"/>
                </a:solidFill>
              </a:rPr>
              <a:t>hate*</a:t>
            </a:r>
            <a:r>
              <a:rPr lang="en" dirty="0">
                <a:solidFill>
                  <a:schemeClr val="bg1"/>
                </a:solidFill>
              </a:rPr>
              <a:t> linked lists.</a:t>
            </a:r>
          </a:p>
          <a:p>
            <a:pPr lvl="0" rtl="0">
              <a:spcBef>
                <a:spcPts val="0"/>
              </a:spcBef>
              <a:spcAft>
                <a:spcPts val="0"/>
              </a:spcAft>
              <a:buNone/>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Pointers, data aliasing.</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Every next element is a “cache miss”.</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Every element is allocated on his own.</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It </a:t>
            </a:r>
            <a:r>
              <a:rPr lang="en" i="1" dirty="0">
                <a:solidFill>
                  <a:schemeClr val="bg1"/>
                </a:solidFill>
              </a:rPr>
              <a:t>may</a:t>
            </a:r>
            <a:r>
              <a:rPr lang="en" dirty="0">
                <a:solidFill>
                  <a:schemeClr val="bg1"/>
                </a:solidFill>
              </a:rPr>
              <a:t> be good if you only traverse your list once.</a:t>
            </a:r>
          </a:p>
          <a:p>
            <a:pPr lvl="0" rtl="0">
              <a:spcBef>
                <a:spcPts val="0"/>
              </a:spcBef>
              <a:spcAft>
                <a:spcPts val="0"/>
              </a:spcAft>
              <a:buNone/>
            </a:pPr>
            <a:endParaRPr dirty="0">
              <a:solidFill>
                <a:schemeClr val="bg1"/>
              </a:solidFill>
            </a:endParaRP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p:txBody>
      </p:sp>
      <p:sp>
        <p:nvSpPr>
          <p:cNvPr id="246" name="Shape 24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28</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pSp>
        <p:nvGrpSpPr>
          <p:cNvPr id="4" name="Group 3"/>
          <p:cNvGrpSpPr/>
          <p:nvPr/>
        </p:nvGrpSpPr>
        <p:grpSpPr>
          <a:xfrm>
            <a:off x="2251081" y="3646650"/>
            <a:ext cx="4276353" cy="421341"/>
            <a:chOff x="412376" y="3738282"/>
            <a:chExt cx="4921812" cy="502024"/>
          </a:xfrm>
        </p:grpSpPr>
        <p:sp>
          <p:nvSpPr>
            <p:cNvPr id="2" name="Callout: Right Arrow 1"/>
            <p:cNvSpPr/>
            <p:nvPr/>
          </p:nvSpPr>
          <p:spPr>
            <a:xfrm>
              <a:off x="412376" y="3738282"/>
              <a:ext cx="1210236" cy="502024"/>
            </a:xfrm>
            <a:prstGeom prst="rightArrowCallout">
              <a:avLst>
                <a:gd name="adj1" fmla="val 25000"/>
                <a:gd name="adj2" fmla="val 25000"/>
                <a:gd name="adj3" fmla="val 25000"/>
                <a:gd name="adj4" fmla="val 3979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2" name="Callout: Right Arrow 21"/>
            <p:cNvSpPr/>
            <p:nvPr/>
          </p:nvSpPr>
          <p:spPr>
            <a:xfrm>
              <a:off x="1649568" y="3738282"/>
              <a:ext cx="1210236" cy="502024"/>
            </a:xfrm>
            <a:prstGeom prst="rightArrowCallout">
              <a:avLst>
                <a:gd name="adj1" fmla="val 25000"/>
                <a:gd name="adj2" fmla="val 25000"/>
                <a:gd name="adj3" fmla="val 25000"/>
                <a:gd name="adj4" fmla="val 4053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Callout: Right Arrow 22"/>
            <p:cNvSpPr/>
            <p:nvPr/>
          </p:nvSpPr>
          <p:spPr>
            <a:xfrm>
              <a:off x="2886760" y="3738282"/>
              <a:ext cx="1210236" cy="502024"/>
            </a:xfrm>
            <a:prstGeom prst="rightArrowCallout">
              <a:avLst>
                <a:gd name="adj1" fmla="val 25000"/>
                <a:gd name="adj2" fmla="val 25000"/>
                <a:gd name="adj3" fmla="val 25000"/>
                <a:gd name="adj4" fmla="val 3979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Callout: Right Arrow 23"/>
            <p:cNvSpPr/>
            <p:nvPr/>
          </p:nvSpPr>
          <p:spPr>
            <a:xfrm>
              <a:off x="4123951" y="3738282"/>
              <a:ext cx="1210237" cy="502024"/>
            </a:xfrm>
            <a:prstGeom prst="rightArrowCallout">
              <a:avLst>
                <a:gd name="adj1" fmla="val 0"/>
                <a:gd name="adj2" fmla="val 0"/>
                <a:gd name="adj3" fmla="val 0"/>
                <a:gd name="adj4" fmla="val 4127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3" name="Group 2"/>
          <p:cNvGrpSpPr/>
          <p:nvPr/>
        </p:nvGrpSpPr>
        <p:grpSpPr>
          <a:xfrm>
            <a:off x="6144135" y="1381204"/>
            <a:ext cx="2659607" cy="1167463"/>
            <a:chOff x="5299195" y="1055926"/>
            <a:chExt cx="3492271" cy="1359671"/>
          </a:xfrm>
        </p:grpSpPr>
        <p:sp>
          <p:nvSpPr>
            <p:cNvPr id="27" name="Callout: Right Arrow 26"/>
            <p:cNvSpPr/>
            <p:nvPr/>
          </p:nvSpPr>
          <p:spPr>
            <a:xfrm rot="2489593">
              <a:off x="5299195" y="1687045"/>
              <a:ext cx="1622199" cy="502024"/>
            </a:xfrm>
            <a:prstGeom prst="rightArrowCallout">
              <a:avLst>
                <a:gd name="adj1" fmla="val 25000"/>
                <a:gd name="adj2" fmla="val 25000"/>
                <a:gd name="adj3" fmla="val 25000"/>
                <a:gd name="adj4" fmla="val 3280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Callout: Right Arrow 27"/>
            <p:cNvSpPr/>
            <p:nvPr/>
          </p:nvSpPr>
          <p:spPr>
            <a:xfrm rot="19130178">
              <a:off x="6478159" y="1913573"/>
              <a:ext cx="2174467" cy="502024"/>
            </a:xfrm>
            <a:prstGeom prst="rightArrowCallout">
              <a:avLst>
                <a:gd name="adj1" fmla="val 25000"/>
                <a:gd name="adj2" fmla="val 25000"/>
                <a:gd name="adj3" fmla="val 25000"/>
                <a:gd name="adj4" fmla="val 2568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9" name="Callout: Right Arrow 28"/>
            <p:cNvSpPr/>
            <p:nvPr/>
          </p:nvSpPr>
          <p:spPr>
            <a:xfrm rot="2000799">
              <a:off x="6199228" y="1781735"/>
              <a:ext cx="2292879" cy="502024"/>
            </a:xfrm>
            <a:prstGeom prst="rightArrowCallout">
              <a:avLst>
                <a:gd name="adj1" fmla="val 25000"/>
                <a:gd name="adj2" fmla="val 0"/>
                <a:gd name="adj3" fmla="val 0"/>
                <a:gd name="adj4" fmla="val 26024"/>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0" name="Callout: Right Arrow 29"/>
            <p:cNvSpPr/>
            <p:nvPr/>
          </p:nvSpPr>
          <p:spPr>
            <a:xfrm rot="10229787">
              <a:off x="6912693" y="1055926"/>
              <a:ext cx="1878773" cy="502024"/>
            </a:xfrm>
            <a:prstGeom prst="rightArrowCallout">
              <a:avLst>
                <a:gd name="adj1" fmla="val 25000"/>
                <a:gd name="adj2" fmla="val 25000"/>
                <a:gd name="adj3" fmla="val 25000"/>
                <a:gd name="adj4" fmla="val 3173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3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5" name="TextBox 4"/>
          <p:cNvSpPr txBox="1"/>
          <p:nvPr/>
        </p:nvSpPr>
        <p:spPr>
          <a:xfrm>
            <a:off x="-1" y="4746929"/>
            <a:ext cx="7832035" cy="307777"/>
          </a:xfrm>
          <a:prstGeom prst="rect">
            <a:avLst/>
          </a:prstGeom>
          <a:noFill/>
        </p:spPr>
        <p:txBody>
          <a:bodyPr wrap="square" rtlCol="0">
            <a:spAutoFit/>
          </a:bodyPr>
          <a:lstStyle/>
          <a:p>
            <a:r>
              <a:rPr lang="en-US" dirty="0">
                <a:solidFill>
                  <a:schemeClr val="bg1"/>
                </a:solidFill>
              </a:rPr>
              <a:t>* You can quote me on this. And please, do challenge on this afterwards if you want.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9" presetClass="emph" presetSubtype="0" nodeType="withEffect">
                                  <p:stCondLst>
                                    <p:cond delay="0"/>
                                  </p:stCondLst>
                                  <p:childTnLst>
                                    <p:set>
                                      <p:cBhvr>
                                        <p:cTn id="12" dur="indefinite"/>
                                        <p:tgtEl>
                                          <p:spTgt spid="4"/>
                                        </p:tgtEl>
                                        <p:attrNameLst>
                                          <p:attrName>style.opacity</p:attrName>
                                        </p:attrNameLst>
                                      </p:cBhvr>
                                      <p:to>
                                        <p:strVal val="0.25"/>
                                      </p:to>
                                    </p:set>
                                    <p:animEffect filter="image" prLst="opacity: 0.25">
                                      <p:cBhvr rctx="IE">
                                        <p:cTn id="13" dur="indefinite"/>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50"/>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hape 251"/>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52" name="Shape 252"/>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6) Know your data structures</a:t>
            </a:r>
          </a:p>
          <a:p>
            <a:pPr lvl="0" rtl="0">
              <a:spcBef>
                <a:spcPts val="0"/>
              </a:spcBef>
              <a:buNone/>
            </a:pPr>
            <a:endParaRPr dirty="0">
              <a:solidFill>
                <a:schemeClr val="lt1"/>
              </a:solidFill>
            </a:endParaRPr>
          </a:p>
          <a:p>
            <a:pPr lvl="0" rtl="0">
              <a:spcBef>
                <a:spcPts val="0"/>
              </a:spcBef>
              <a:buNone/>
            </a:pPr>
            <a:endParaRPr dirty="0">
              <a:solidFill>
                <a:srgbClr val="FFFFFF"/>
              </a:solidFill>
            </a:endParaRPr>
          </a:p>
        </p:txBody>
      </p:sp>
      <p:sp>
        <p:nvSpPr>
          <p:cNvPr id="253" name="Shape 253"/>
          <p:cNvSpPr txBox="1">
            <a:spLocks noGrp="1"/>
          </p:cNvSpPr>
          <p:nvPr>
            <p:ph type="body" idx="1"/>
          </p:nvPr>
        </p:nvSpPr>
        <p:spPr>
          <a:xfrm>
            <a:off x="137042" y="957267"/>
            <a:ext cx="8520600" cy="3416400"/>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Why you should </a:t>
            </a:r>
            <a:r>
              <a:rPr lang="en" b="1" dirty="0">
                <a:solidFill>
                  <a:schemeClr val="bg1"/>
                </a:solidFill>
              </a:rPr>
              <a:t>love* </a:t>
            </a:r>
            <a:r>
              <a:rPr lang="en" dirty="0">
                <a:solidFill>
                  <a:schemeClr val="bg1"/>
                </a:solidFill>
              </a:rPr>
              <a:t>vectors and hash tables**.</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‘Cache friendly’, compact, easy to handle, allocation.</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Stack, Queue, Linked list... </a:t>
            </a:r>
            <a:r>
              <a:rPr lang="en-US" dirty="0">
                <a:solidFill>
                  <a:schemeClr val="bg1"/>
                </a:solidFill>
              </a:rPr>
              <a:t>E</a:t>
            </a:r>
            <a:r>
              <a:rPr lang="en" dirty="0">
                <a:solidFill>
                  <a:schemeClr val="bg1"/>
                </a:solidFill>
              </a:rPr>
              <a:t>verything built upon an array.</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Good hash table: </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Key-value pairs.</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Contiguous in memory.</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Good if both key and values are small.</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lvl="0" rtl="0">
              <a:spcBef>
                <a:spcPts val="0"/>
              </a:spcBef>
              <a:spcAft>
                <a:spcPts val="0"/>
              </a:spcAft>
              <a:buNone/>
            </a:pPr>
            <a:endParaRPr dirty="0">
              <a:solidFill>
                <a:schemeClr val="bg1"/>
              </a:solidFill>
            </a:endParaRPr>
          </a:p>
        </p:txBody>
      </p:sp>
      <p:sp>
        <p:nvSpPr>
          <p:cNvPr id="254" name="Shape 2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29</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pSp>
        <p:nvGrpSpPr>
          <p:cNvPr id="3" name="Group 2"/>
          <p:cNvGrpSpPr/>
          <p:nvPr/>
        </p:nvGrpSpPr>
        <p:grpSpPr>
          <a:xfrm>
            <a:off x="3882279" y="2674197"/>
            <a:ext cx="2002568" cy="519917"/>
            <a:chOff x="4954584" y="3334112"/>
            <a:chExt cx="2421780" cy="592311"/>
          </a:xfrm>
        </p:grpSpPr>
        <p:sp>
          <p:nvSpPr>
            <p:cNvPr id="2" name="Rectangle 1"/>
            <p:cNvSpPr/>
            <p:nvPr/>
          </p:nvSpPr>
          <p:spPr>
            <a:xfrm>
              <a:off x="4954584" y="3335279"/>
              <a:ext cx="603504" cy="591144"/>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Rectangle 22"/>
            <p:cNvSpPr/>
            <p:nvPr/>
          </p:nvSpPr>
          <p:spPr>
            <a:xfrm>
              <a:off x="5560356"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Rectangle 23"/>
            <p:cNvSpPr/>
            <p:nvPr/>
          </p:nvSpPr>
          <p:spPr>
            <a:xfrm>
              <a:off x="6167089"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5" name="Rectangle 24"/>
            <p:cNvSpPr/>
            <p:nvPr/>
          </p:nvSpPr>
          <p:spPr>
            <a:xfrm>
              <a:off x="6772860"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26" name="Group 25"/>
          <p:cNvGrpSpPr/>
          <p:nvPr/>
        </p:nvGrpSpPr>
        <p:grpSpPr>
          <a:xfrm>
            <a:off x="6519672" y="2542032"/>
            <a:ext cx="2058059" cy="981233"/>
            <a:chOff x="5299195" y="1055926"/>
            <a:chExt cx="3492271" cy="1359671"/>
          </a:xfrm>
        </p:grpSpPr>
        <p:sp>
          <p:nvSpPr>
            <p:cNvPr id="27" name="Callout: Right Arrow 26"/>
            <p:cNvSpPr/>
            <p:nvPr/>
          </p:nvSpPr>
          <p:spPr>
            <a:xfrm rot="2489593">
              <a:off x="5299195" y="1687045"/>
              <a:ext cx="1622199" cy="502024"/>
            </a:xfrm>
            <a:prstGeom prst="rightArrowCallout">
              <a:avLst>
                <a:gd name="adj1" fmla="val 25000"/>
                <a:gd name="adj2" fmla="val 25000"/>
                <a:gd name="adj3" fmla="val 25000"/>
                <a:gd name="adj4" fmla="val 3280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Callout: Right Arrow 27"/>
            <p:cNvSpPr/>
            <p:nvPr/>
          </p:nvSpPr>
          <p:spPr>
            <a:xfrm rot="19130178">
              <a:off x="6478159" y="1913573"/>
              <a:ext cx="2174467" cy="502024"/>
            </a:xfrm>
            <a:prstGeom prst="rightArrowCallout">
              <a:avLst>
                <a:gd name="adj1" fmla="val 25000"/>
                <a:gd name="adj2" fmla="val 25000"/>
                <a:gd name="adj3" fmla="val 25000"/>
                <a:gd name="adj4" fmla="val 2568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9" name="Callout: Right Arrow 28"/>
            <p:cNvSpPr/>
            <p:nvPr/>
          </p:nvSpPr>
          <p:spPr>
            <a:xfrm rot="2000799">
              <a:off x="6199228" y="1781735"/>
              <a:ext cx="2292880" cy="502024"/>
            </a:xfrm>
            <a:prstGeom prst="rightArrowCallout">
              <a:avLst>
                <a:gd name="adj1" fmla="val 25000"/>
                <a:gd name="adj2" fmla="val 25000"/>
                <a:gd name="adj3" fmla="val 25000"/>
                <a:gd name="adj4" fmla="val 2247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0" name="Callout: Right Arrow 29"/>
            <p:cNvSpPr/>
            <p:nvPr/>
          </p:nvSpPr>
          <p:spPr>
            <a:xfrm rot="10229787">
              <a:off x="6912693" y="1055926"/>
              <a:ext cx="1878773" cy="502024"/>
            </a:xfrm>
            <a:prstGeom prst="rightArrowCallout">
              <a:avLst>
                <a:gd name="adj1" fmla="val 25000"/>
                <a:gd name="adj2" fmla="val 25000"/>
                <a:gd name="adj3" fmla="val 25000"/>
                <a:gd name="adj4" fmla="val 2826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4" name="&quot;Not Allowed&quot; Symbol 3"/>
          <p:cNvSpPr/>
          <p:nvPr/>
        </p:nvSpPr>
        <p:spPr>
          <a:xfrm>
            <a:off x="6885432" y="2368296"/>
            <a:ext cx="1527459" cy="1417320"/>
          </a:xfrm>
          <a:prstGeom prst="noSmoking">
            <a:avLst>
              <a:gd name="adj" fmla="val 11003"/>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0" name="TextBox 19"/>
          <p:cNvSpPr txBox="1"/>
          <p:nvPr/>
        </p:nvSpPr>
        <p:spPr>
          <a:xfrm>
            <a:off x="-1" y="4746929"/>
            <a:ext cx="7736619" cy="307777"/>
          </a:xfrm>
          <a:prstGeom prst="rect">
            <a:avLst/>
          </a:prstGeom>
          <a:noFill/>
        </p:spPr>
        <p:txBody>
          <a:bodyPr wrap="square" rtlCol="0">
            <a:spAutoFit/>
          </a:bodyPr>
          <a:lstStyle/>
          <a:p>
            <a:r>
              <a:rPr lang="en-US" dirty="0">
                <a:solidFill>
                  <a:schemeClr val="bg1"/>
                </a:solidFill>
              </a:rPr>
              <a:t>* You can quote me on this. 		** They are nothing more than a glorified array.</a:t>
            </a:r>
          </a:p>
        </p:txBody>
      </p:sp>
      <p:sp>
        <p:nvSpPr>
          <p:cNvPr id="5" name="TextBox 4"/>
          <p:cNvSpPr txBox="1"/>
          <p:nvPr/>
        </p:nvSpPr>
        <p:spPr>
          <a:xfrm rot="2612960">
            <a:off x="6949041" y="2977877"/>
            <a:ext cx="1527458" cy="307777"/>
          </a:xfrm>
          <a:prstGeom prst="rect">
            <a:avLst/>
          </a:prstGeom>
          <a:noFill/>
        </p:spPr>
        <p:txBody>
          <a:bodyPr wrap="square" rtlCol="0">
            <a:spAutoFit/>
          </a:bodyPr>
          <a:lstStyle/>
          <a:p>
            <a:r>
              <a:rPr lang="en-US" b="1" dirty="0">
                <a:solidFill>
                  <a:schemeClr val="tx1"/>
                </a:solidFill>
              </a:rPr>
              <a:t>JUST SAY 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68"/>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9" name="Shape 269"/>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70" name="Shape 27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1) Know your tools</a:t>
            </a:r>
          </a:p>
        </p:txBody>
      </p:sp>
      <p:sp>
        <p:nvSpPr>
          <p:cNvPr id="271" name="Shape 271"/>
          <p:cNvSpPr txBox="1">
            <a:spLocks noGrp="1"/>
          </p:cNvSpPr>
          <p:nvPr>
            <p:ph type="body" idx="1"/>
          </p:nvPr>
        </p:nvSpPr>
        <p:spPr>
          <a:xfrm>
            <a:off x="311700" y="1033603"/>
            <a:ext cx="8520600" cy="1670712"/>
          </a:xfrm>
          <a:prstGeom prst="rect">
            <a:avLst/>
          </a:prstGeom>
        </p:spPr>
        <p:txBody>
          <a:bodyPr lIns="91425" tIns="91425" rIns="91425" bIns="91425" anchor="t" anchorCtr="0">
            <a:noAutofit/>
          </a:bodyPr>
          <a:lstStyle/>
          <a:p>
            <a:pPr marL="228600" lvl="0" rtl="0">
              <a:spcBef>
                <a:spcPts val="0"/>
              </a:spcBef>
              <a:buClr>
                <a:schemeClr val="bg1"/>
              </a:buClr>
            </a:pPr>
            <a:r>
              <a:rPr lang="en" dirty="0">
                <a:solidFill>
                  <a:schemeClr val="bg1"/>
                </a:solidFill>
              </a:rPr>
              <a:t>	          , C, C++, Java, Python, Smalltalk, C#, LISP, openGLSL, CUDA...</a:t>
            </a:r>
          </a:p>
          <a:p>
            <a:pPr lvl="0" rtl="0">
              <a:spcBef>
                <a:spcPts val="0"/>
              </a:spcBef>
              <a:buNone/>
            </a:pPr>
            <a:r>
              <a:rPr lang="en" dirty="0">
                <a:solidFill>
                  <a:schemeClr val="bg1"/>
                </a:solidFill>
              </a:rPr>
              <a:t>C++… 98? 11? 14? 17? Lambda, A</a:t>
            </a:r>
            <a:r>
              <a:rPr lang="en-US" dirty="0">
                <a:solidFill>
                  <a:schemeClr val="bg1"/>
                </a:solidFill>
              </a:rPr>
              <a:t>u</a:t>
            </a:r>
            <a:r>
              <a:rPr lang="en" dirty="0">
                <a:solidFill>
                  <a:schemeClr val="bg1"/>
                </a:solidFill>
              </a:rPr>
              <a:t>to, &amp;&amp;, Variant,…</a:t>
            </a:r>
          </a:p>
          <a:p>
            <a:pPr lvl="0">
              <a:spcBef>
                <a:spcPts val="0"/>
              </a:spcBef>
              <a:buClr>
                <a:schemeClr val="dk1"/>
              </a:buClr>
              <a:buSzPct val="61111"/>
              <a:buFont typeface="Arial"/>
              <a:buNone/>
            </a:pPr>
            <a:r>
              <a:rPr lang="en" b="1" dirty="0">
                <a:solidFill>
                  <a:schemeClr val="bg1"/>
                </a:solidFill>
              </a:rPr>
              <a:t>Learn</a:t>
            </a:r>
            <a:r>
              <a:rPr lang="en" dirty="0">
                <a:solidFill>
                  <a:schemeClr val="bg1"/>
                </a:solidFill>
              </a:rPr>
              <a:t>! Cppcon, JavaOne, PyCon...</a:t>
            </a:r>
          </a:p>
          <a:p>
            <a:pPr lvl="0" rtl="0">
              <a:spcBef>
                <a:spcPts val="0"/>
              </a:spcBef>
              <a:buNone/>
            </a:pPr>
            <a:endParaRPr dirty="0">
              <a:solidFill>
                <a:schemeClr val="bg1"/>
              </a:solidFill>
            </a:endParaRPr>
          </a:p>
        </p:txBody>
      </p:sp>
      <p:sp>
        <p:nvSpPr>
          <p:cNvPr id="272" name="Shape 272"/>
          <p:cNvSpPr txBox="1">
            <a:spLocks noGrp="1"/>
          </p:cNvSpPr>
          <p:nvPr>
            <p:ph type="body" idx="1"/>
          </p:nvPr>
        </p:nvSpPr>
        <p:spPr>
          <a:xfrm>
            <a:off x="311700" y="2494457"/>
            <a:ext cx="8520600" cy="1933200"/>
          </a:xfrm>
          <a:prstGeom prst="rect">
            <a:avLst/>
          </a:prstGeom>
        </p:spPr>
        <p:txBody>
          <a:bodyPr lIns="91425" tIns="91425" rIns="91425" bIns="91425" anchor="t" anchorCtr="0">
            <a:noAutofit/>
          </a:bodyPr>
          <a:lstStyle/>
          <a:p>
            <a:pPr marL="228600" lvl="0" rtl="0">
              <a:spcBef>
                <a:spcPts val="0"/>
              </a:spcBef>
              <a:buClr>
                <a:schemeClr val="bg1"/>
              </a:buClr>
            </a:pPr>
            <a:r>
              <a:rPr lang="en" dirty="0">
                <a:solidFill>
                  <a:schemeClr val="bg1"/>
                </a:solidFill>
              </a:rPr>
              <a:t>	        , virtual machine? </a:t>
            </a:r>
            <a:r>
              <a:rPr lang="en-US" dirty="0">
                <a:solidFill>
                  <a:schemeClr val="bg1"/>
                </a:solidFill>
              </a:rPr>
              <a:t>Just in time compilation</a:t>
            </a:r>
            <a:r>
              <a:rPr lang="en" dirty="0">
                <a:solidFill>
                  <a:schemeClr val="bg1"/>
                </a:solidFill>
              </a:rPr>
              <a:t>? </a:t>
            </a:r>
          </a:p>
          <a:p>
            <a:pPr lvl="0" rtl="0">
              <a:spcBef>
                <a:spcPts val="0"/>
              </a:spcBef>
              <a:buNone/>
            </a:pPr>
            <a:r>
              <a:rPr lang="en" dirty="0">
                <a:solidFill>
                  <a:schemeClr val="bg1"/>
                </a:solidFill>
              </a:rPr>
              <a:t>C++… gcc? M</a:t>
            </a:r>
            <a:r>
              <a:rPr lang="en-US" dirty="0">
                <a:solidFill>
                  <a:schemeClr val="bg1"/>
                </a:solidFill>
              </a:rPr>
              <a:t>v</a:t>
            </a:r>
            <a:r>
              <a:rPr lang="en" dirty="0">
                <a:solidFill>
                  <a:schemeClr val="bg1"/>
                </a:solidFill>
              </a:rPr>
              <a:t>isual? </a:t>
            </a:r>
            <a:r>
              <a:rPr lang="en-US" dirty="0">
                <a:solidFill>
                  <a:schemeClr val="bg1"/>
                </a:solidFill>
              </a:rPr>
              <a:t>C</a:t>
            </a:r>
            <a:r>
              <a:rPr lang="en" dirty="0">
                <a:solidFill>
                  <a:schemeClr val="bg1"/>
                </a:solidFill>
              </a:rPr>
              <a:t>lang? CLANG!</a:t>
            </a:r>
          </a:p>
          <a:p>
            <a:pPr lvl="0" rtl="0">
              <a:spcBef>
                <a:spcPts val="0"/>
              </a:spcBef>
              <a:buNone/>
            </a:pPr>
            <a:r>
              <a:rPr lang="en" b="1" dirty="0">
                <a:solidFill>
                  <a:schemeClr val="bg1"/>
                </a:solidFill>
              </a:rPr>
              <a:t>Do not help the compiler! </a:t>
            </a:r>
          </a:p>
        </p:txBody>
      </p:sp>
      <p:sp>
        <p:nvSpPr>
          <p:cNvPr id="273" name="Shape 27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a:t>
            </a:fld>
            <a:endParaRPr lang="en" dirty="0">
              <a:solidFill>
                <a:schemeClr val="bg1"/>
              </a:solidFill>
            </a:endParaRPr>
          </a:p>
        </p:txBody>
      </p:sp>
      <p:sp>
        <p:nvSpPr>
          <p:cNvPr id="25" name="Shape 271"/>
          <p:cNvSpPr txBox="1">
            <a:spLocks/>
          </p:cNvSpPr>
          <p:nvPr/>
        </p:nvSpPr>
        <p:spPr>
          <a:xfrm>
            <a:off x="311700" y="1033603"/>
            <a:ext cx="1812375" cy="53802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US" dirty="0">
                <a:solidFill>
                  <a:schemeClr val="bg1"/>
                </a:solidFill>
              </a:rPr>
              <a:t>Language</a:t>
            </a:r>
          </a:p>
        </p:txBody>
      </p:sp>
      <p:sp>
        <p:nvSpPr>
          <p:cNvPr id="26" name="Shape 272"/>
          <p:cNvSpPr txBox="1">
            <a:spLocks/>
          </p:cNvSpPr>
          <p:nvPr/>
        </p:nvSpPr>
        <p:spPr>
          <a:xfrm>
            <a:off x="311700" y="2493622"/>
            <a:ext cx="1942986" cy="4213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 dirty="0">
                <a:solidFill>
                  <a:schemeClr val="bg1"/>
                </a:solidFill>
              </a:rPr>
              <a:t>Compiler </a:t>
            </a:r>
            <a:endParaRPr lang="en" b="1" dirty="0">
              <a:solidFill>
                <a:schemeClr val="bg1"/>
              </a:solidFill>
            </a:endParaRP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2" name="Shape 272"/>
          <p:cNvSpPr txBox="1">
            <a:spLocks/>
          </p:cNvSpPr>
          <p:nvPr/>
        </p:nvSpPr>
        <p:spPr>
          <a:xfrm>
            <a:off x="311700" y="3929902"/>
            <a:ext cx="2061630" cy="4213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 dirty="0">
                <a:solidFill>
                  <a:schemeClr val="bg1"/>
                </a:solidFill>
              </a:rPr>
              <a:t>We code for:</a:t>
            </a:r>
          </a:p>
        </p:txBody>
      </p:sp>
      <p:sp>
        <p:nvSpPr>
          <p:cNvPr id="13" name="Shape 272"/>
          <p:cNvSpPr txBox="1">
            <a:spLocks/>
          </p:cNvSpPr>
          <p:nvPr/>
        </p:nvSpPr>
        <p:spPr>
          <a:xfrm>
            <a:off x="1915638" y="3929135"/>
            <a:ext cx="1458933"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 dirty="0">
                <a:solidFill>
                  <a:schemeClr val="bg1"/>
                </a:solidFill>
              </a:rPr>
              <a:t>hardware, </a:t>
            </a:r>
            <a:endParaRPr lang="en" b="1" dirty="0">
              <a:solidFill>
                <a:schemeClr val="bg1"/>
              </a:solidFill>
            </a:endParaRPr>
          </a:p>
        </p:txBody>
      </p:sp>
      <p:sp>
        <p:nvSpPr>
          <p:cNvPr id="14" name="Shape 272"/>
          <p:cNvSpPr txBox="1">
            <a:spLocks/>
          </p:cNvSpPr>
          <p:nvPr/>
        </p:nvSpPr>
        <p:spPr>
          <a:xfrm>
            <a:off x="2831409" y="3924479"/>
            <a:ext cx="6983520"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 dirty="0">
                <a:solidFill>
                  <a:schemeClr val="bg1"/>
                </a:solidFill>
              </a:rPr>
              <a:t>  peers, </a:t>
            </a:r>
            <a:endParaRPr lang="en" b="1" dirty="0">
              <a:solidFill>
                <a:schemeClr val="bg1"/>
              </a:solidFill>
            </a:endParaRPr>
          </a:p>
        </p:txBody>
      </p:sp>
      <p:sp>
        <p:nvSpPr>
          <p:cNvPr id="15" name="Shape 272"/>
          <p:cNvSpPr txBox="1">
            <a:spLocks/>
          </p:cNvSpPr>
          <p:nvPr/>
        </p:nvSpPr>
        <p:spPr>
          <a:xfrm>
            <a:off x="3614057" y="3930709"/>
            <a:ext cx="2237101"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US" dirty="0">
                <a:solidFill>
                  <a:schemeClr val="bg1"/>
                </a:solidFill>
              </a:rPr>
              <a:t>f</a:t>
            </a:r>
            <a:r>
              <a:rPr lang="en" dirty="0">
                <a:solidFill>
                  <a:schemeClr val="bg1"/>
                </a:solidFill>
              </a:rPr>
              <a:t>uture you. </a:t>
            </a:r>
            <a:endParaRPr lang="en"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2">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2">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build="allAtOnce"/>
      <p:bldP spid="14" grpId="0" build="allAtOnce"/>
      <p:bldP spid="15" grpId="0"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60"/>
        <p:cNvGrpSpPr/>
        <p:nvPr/>
      </p:nvGrpSpPr>
      <p:grpSpPr>
        <a:xfrm>
          <a:off x="0" y="0"/>
          <a:ext cx="0" cy="0"/>
          <a:chOff x="0" y="0"/>
          <a:chExt cx="0" cy="0"/>
        </a:xfrm>
      </p:grpSpPr>
      <p:sp>
        <p:nvSpPr>
          <p:cNvPr id="25" name="Rectangle 24"/>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Shape 461"/>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66" name="Shape 46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30</a:t>
            </a:fld>
            <a:endParaRPr lang="en">
              <a:solidFill>
                <a:schemeClr val="bg1"/>
              </a:solidFill>
            </a:endParaRPr>
          </a:p>
        </p:txBody>
      </p:sp>
      <p:sp>
        <p:nvSpPr>
          <p:cNvPr id="467" name="Shape 46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6) Know your data structures</a:t>
            </a:r>
          </a:p>
        </p:txBody>
      </p:sp>
      <p:pic>
        <p:nvPicPr>
          <p:cNvPr id="1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6" name="Shape 496"/>
          <p:cNvSpPr txBox="1">
            <a:spLocks noGrp="1"/>
          </p:cNvSpPr>
          <p:nvPr>
            <p:ph type="body" idx="1"/>
          </p:nvPr>
        </p:nvSpPr>
        <p:spPr>
          <a:xfrm>
            <a:off x="1758114" y="680411"/>
            <a:ext cx="7385886" cy="491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AoS vs SoA (Array of Structs vs Struct of Arrays) (AKA: cache friendly)</a:t>
            </a:r>
          </a:p>
        </p:txBody>
      </p:sp>
      <p:sp>
        <p:nvSpPr>
          <p:cNvPr id="23" name="Shape 453"/>
          <p:cNvSpPr txBox="1"/>
          <p:nvPr/>
        </p:nvSpPr>
        <p:spPr>
          <a:xfrm>
            <a:off x="-6878" y="980941"/>
            <a:ext cx="3901800" cy="3139800"/>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checking_box block;</a:t>
            </a:r>
          </a:p>
          <a:p>
            <a:pPr lvl="0"/>
            <a:r>
              <a:rPr lang="en" sz="1300" dirty="0">
                <a:solidFill>
                  <a:schemeClr val="bg1"/>
                </a:solidFill>
                <a:latin typeface="Consolas"/>
                <a:ea typeface="Consolas"/>
                <a:cs typeface="Consolas"/>
                <a:sym typeface="Consolas"/>
              </a:rPr>
              <a:t>   sample_type sample;</a:t>
            </a:r>
          </a:p>
          <a:p>
            <a:pPr lvl="0"/>
            <a:r>
              <a:rPr lang="en" sz="1300"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Clr>
                <a:schemeClr val="dk1"/>
              </a:buClr>
              <a:buSzPct val="110000"/>
              <a:buFont typeface="Arial"/>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b="1" dirty="0">
                <a:solidFill>
                  <a:schemeClr val="bg1"/>
                </a:solidFill>
                <a:latin typeface="Consolas"/>
                <a:ea typeface="Consolas"/>
                <a:cs typeface="Consolas"/>
                <a:sym typeface="Consolas"/>
              </a:rPr>
              <a:t>   if(cells[i].block.check(point))</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      // do important things with cell</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464" name="Shape 464"/>
          <p:cNvGraphicFramePr/>
          <p:nvPr>
            <p:extLst>
              <p:ext uri="{D42A27DB-BD31-4B8C-83A1-F6EECF244321}">
                <p14:modId xmlns:p14="http://schemas.microsoft.com/office/powerpoint/2010/main" val="2734448838"/>
              </p:ext>
            </p:extLst>
          </p:nvPr>
        </p:nvGraphicFramePr>
        <p:xfrm>
          <a:off x="3612400" y="1140096"/>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0"/>
                  </a:ext>
                </a:extLst>
              </a:tr>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1"/>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2"/>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3"/>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4"/>
                  </a:ext>
                </a:extLst>
              </a:tr>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5"/>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6"/>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7"/>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71"/>
        <p:cNvGrpSpPr/>
        <p:nvPr/>
      </p:nvGrpSpPr>
      <p:grpSpPr>
        <a:xfrm>
          <a:off x="0" y="0"/>
          <a:ext cx="0" cy="0"/>
          <a:chOff x="0" y="0"/>
          <a:chExt cx="0" cy="0"/>
        </a:xfrm>
      </p:grpSpPr>
      <p:sp>
        <p:nvSpPr>
          <p:cNvPr id="24" name="Rectangle 23"/>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2" name="Shape 47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77" name="Shape 47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31</a:t>
            </a:fld>
            <a:endParaRPr lang="en">
              <a:solidFill>
                <a:schemeClr val="bg1"/>
              </a:solidFill>
            </a:endParaRPr>
          </a:p>
        </p:txBody>
      </p:sp>
      <p:sp>
        <p:nvSpPr>
          <p:cNvPr id="478" name="Shape 47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pic>
        <p:nvPicPr>
          <p:cNvPr id="1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453"/>
          <p:cNvSpPr txBox="1"/>
          <p:nvPr/>
        </p:nvSpPr>
        <p:spPr>
          <a:xfrm>
            <a:off x="-6878" y="980941"/>
            <a:ext cx="3901800" cy="3139800"/>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rgbClr val="FF9B9B"/>
                </a:solidFill>
                <a:latin typeface="Consolas"/>
                <a:ea typeface="Consolas"/>
                <a:cs typeface="Consolas"/>
                <a:sym typeface="Consolas"/>
              </a:rPr>
              <a:t>   checking_box block;</a:t>
            </a:r>
          </a:p>
          <a:p>
            <a:pPr lvl="0"/>
            <a:r>
              <a:rPr lang="en" sz="1300" dirty="0">
                <a:solidFill>
                  <a:schemeClr val="bg1"/>
                </a:solidFill>
                <a:latin typeface="Consolas"/>
                <a:ea typeface="Consolas"/>
                <a:cs typeface="Consolas"/>
                <a:sym typeface="Consolas"/>
              </a:rPr>
              <a:t>   sample_type sample;</a:t>
            </a:r>
          </a:p>
          <a:p>
            <a:pPr lvl="0"/>
            <a:r>
              <a:rPr lang="en" sz="1300"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Clr>
                <a:schemeClr val="dk1"/>
              </a:buClr>
              <a:buSzPct val="110000"/>
              <a:buFont typeface="Arial"/>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b="1" dirty="0">
                <a:solidFill>
                  <a:schemeClr val="bg1"/>
                </a:solidFill>
                <a:latin typeface="Consolas"/>
                <a:ea typeface="Consolas"/>
                <a:cs typeface="Consolas"/>
                <a:sym typeface="Consolas"/>
              </a:rPr>
              <a:t>   if(cells[i].block.check(point))</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tx2">
                    <a:lumMod val="50000"/>
                  </a:schemeClr>
                </a:solidFill>
                <a:latin typeface="Consolas"/>
                <a:ea typeface="Consolas"/>
                <a:cs typeface="Consolas"/>
                <a:sym typeface="Consolas"/>
              </a:rPr>
              <a:t>      // do important things with cell</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5" name="Shape 496"/>
          <p:cNvSpPr txBox="1">
            <a:spLocks/>
          </p:cNvSpPr>
          <p:nvPr/>
        </p:nvSpPr>
        <p:spPr>
          <a:xfrm>
            <a:off x="1758114" y="680411"/>
            <a:ext cx="7385886" cy="4914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err="1">
                <a:solidFill>
                  <a:schemeClr val="bg1"/>
                </a:solidFill>
              </a:rPr>
              <a:t>AoS</a:t>
            </a:r>
            <a:r>
              <a:rPr lang="en-US" dirty="0">
                <a:solidFill>
                  <a:schemeClr val="bg1"/>
                </a:solidFill>
              </a:rPr>
              <a:t> vs </a:t>
            </a:r>
            <a:r>
              <a:rPr lang="en-US" dirty="0" err="1">
                <a:solidFill>
                  <a:schemeClr val="bg1"/>
                </a:solidFill>
              </a:rPr>
              <a:t>SoA</a:t>
            </a:r>
            <a:r>
              <a:rPr lang="en-US" dirty="0">
                <a:solidFill>
                  <a:schemeClr val="bg1"/>
                </a:solidFill>
              </a:rPr>
              <a:t> (Array of Structs vs Struct of Arrays) (AKA: cache friendly)</a:t>
            </a: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475" name="Shape 475"/>
          <p:cNvGraphicFramePr/>
          <p:nvPr>
            <p:extLst>
              <p:ext uri="{D42A27DB-BD31-4B8C-83A1-F6EECF244321}">
                <p14:modId xmlns:p14="http://schemas.microsoft.com/office/powerpoint/2010/main" val="111243036"/>
              </p:ext>
            </p:extLst>
          </p:nvPr>
        </p:nvGraphicFramePr>
        <p:xfrm>
          <a:off x="3612400" y="1140100"/>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0"/>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dirty="0">
                          <a:solidFill>
                            <a:srgbClr val="FF0000"/>
                          </a:solidFill>
                        </a:rPr>
                        <a:t>b</a:t>
                      </a:r>
                    </a:p>
                  </a:txBody>
                  <a:tcPr marL="91425" marR="91425" marT="91425" marB="91425">
                    <a:solidFill>
                      <a:schemeClr val="lt1"/>
                    </a:solidFill>
                  </a:tcPr>
                </a:tc>
                <a:tc>
                  <a:txBody>
                    <a:bodyPr/>
                    <a:lstStyle/>
                    <a:p>
                      <a:pPr lvl="0" rtl="0">
                        <a:spcBef>
                          <a:spcPts val="0"/>
                        </a:spcBef>
                        <a:buNone/>
                      </a:pPr>
                      <a:r>
                        <a:rPr lang="en" dirty="0"/>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1"/>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2"/>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3"/>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dirty="0">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4"/>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5"/>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6"/>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7"/>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82"/>
        <p:cNvGrpSpPr/>
        <p:nvPr/>
      </p:nvGrpSpPr>
      <p:grpSpPr>
        <a:xfrm>
          <a:off x="0" y="0"/>
          <a:ext cx="0" cy="0"/>
          <a:chOff x="0" y="0"/>
          <a:chExt cx="0" cy="0"/>
        </a:xfrm>
      </p:grpSpPr>
      <p:sp>
        <p:nvSpPr>
          <p:cNvPr id="22" name="Rectangle 21"/>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Shape 48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85" name="Shape 485"/>
          <p:cNvSpPr txBox="1"/>
          <p:nvPr/>
        </p:nvSpPr>
        <p:spPr>
          <a:xfrm>
            <a:off x="4683852" y="1018516"/>
            <a:ext cx="3901800" cy="3482757"/>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sample_type sample;</a:t>
            </a:r>
          </a:p>
          <a:p>
            <a:pPr lvl="0" rtl="0">
              <a:spcBef>
                <a:spcPts val="0"/>
              </a:spcBef>
              <a:buNone/>
            </a:pPr>
            <a:r>
              <a:rPr lang="en" sz="1300" dirty="0">
                <a:solidFill>
                  <a:schemeClr val="bg1"/>
                </a:solidFill>
                <a:latin typeface="Consolas"/>
                <a:ea typeface="Consolas"/>
                <a:cs typeface="Consolas"/>
                <a:sym typeface="Consolas"/>
              </a:rPr>
              <a:t>   other_stuff other;</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a:spcBef>
                <a:spcPts val="0"/>
              </a:spcBef>
              <a:buClr>
                <a:schemeClr val="dk1"/>
              </a:buClr>
              <a:buSzPct val="110000"/>
              <a:buFont typeface="Arial"/>
              <a:buNone/>
            </a:pPr>
            <a:r>
              <a:rPr lang="en" sz="1300" b="1" dirty="0">
                <a:solidFill>
                  <a:srgbClr val="FF9B9B"/>
                </a:solidFill>
                <a:latin typeface="Consolas"/>
                <a:ea typeface="Consolas"/>
                <a:cs typeface="Consolas"/>
                <a:sym typeface="Consolas"/>
              </a:rPr>
              <a:t>vector&lt;checking_box&gt; blocks;</a:t>
            </a: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a:t>
            </a:r>
            <a:r>
              <a:rPr lang="en" sz="1300" b="1" dirty="0">
                <a:solidFill>
                  <a:srgbClr val="FF9B9B"/>
                </a:solidFill>
                <a:latin typeface="Consolas"/>
                <a:ea typeface="Consolas"/>
                <a:cs typeface="Consolas"/>
                <a:sym typeface="Consolas"/>
              </a:rPr>
              <a:t>blocks</a:t>
            </a:r>
            <a:r>
              <a:rPr lang="en" sz="1300" dirty="0">
                <a:solidFill>
                  <a:schemeClr val="bg1"/>
                </a:solidFill>
                <a:latin typeface="Consolas"/>
                <a:ea typeface="Consolas"/>
                <a:cs typeface="Consolas"/>
                <a:sym typeface="Consolas"/>
              </a:rPr>
              <a:t>[i].check(point))</a:t>
            </a:r>
          </a:p>
          <a:p>
            <a:pPr lvl="0"/>
            <a:r>
              <a:rPr lang="en" sz="1300" dirty="0">
                <a:solidFill>
                  <a:schemeClr val="bg1"/>
                </a:solidFill>
                <a:latin typeface="Consolas"/>
                <a:ea typeface="Consolas"/>
                <a:cs typeface="Consolas"/>
                <a:sym typeface="Consolas"/>
              </a:rPr>
              <a:t>   {</a:t>
            </a:r>
          </a:p>
          <a:p>
            <a:pPr lvl="0"/>
            <a:r>
              <a:rPr lang="en" sz="1300" b="1" dirty="0">
                <a:solidFill>
                  <a:srgbClr val="FF9B9B"/>
                </a:solidFill>
                <a:latin typeface="Consolas"/>
                <a:ea typeface="Consolas"/>
                <a:cs typeface="Consolas"/>
                <a:sym typeface="Consolas"/>
              </a:rPr>
              <a:t>      auto&amp; cell = cells[i];</a:t>
            </a:r>
          </a:p>
          <a:p>
            <a:pPr lvl="0"/>
            <a:r>
              <a:rPr lang="en" sz="1300" dirty="0">
                <a:solidFill>
                  <a:schemeClr val="bg1"/>
                </a:solidFill>
                <a:latin typeface="Consolas"/>
                <a:ea typeface="Consolas"/>
                <a:cs typeface="Consolas"/>
                <a:sym typeface="Consolas"/>
              </a:rPr>
              <a:t>      // do important things with cell</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487" name="Shape 48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32</a:t>
            </a:fld>
            <a:endParaRPr lang="en">
              <a:solidFill>
                <a:schemeClr val="bg1"/>
              </a:solidFill>
            </a:endParaRPr>
          </a:p>
        </p:txBody>
      </p:sp>
      <p:sp>
        <p:nvSpPr>
          <p:cNvPr id="488" name="Shape 48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sp>
        <p:nvSpPr>
          <p:cNvPr id="489" name="Shape 489"/>
          <p:cNvSpPr txBox="1"/>
          <p:nvPr/>
        </p:nvSpPr>
        <p:spPr>
          <a:xfrm>
            <a:off x="311700" y="1021311"/>
            <a:ext cx="3901800" cy="3482756"/>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b="1" dirty="0">
                <a:solidFill>
                  <a:schemeClr val="bg1"/>
                </a:solidFill>
                <a:latin typeface="Consolas"/>
                <a:ea typeface="Consolas"/>
                <a:cs typeface="Consolas"/>
                <a:sym typeface="Consolas"/>
              </a:rPr>
              <a:t>   </a:t>
            </a:r>
            <a:r>
              <a:rPr lang="en" sz="1300" dirty="0">
                <a:solidFill>
                  <a:srgbClr val="FF9B9B"/>
                </a:solidFill>
                <a:latin typeface="Consolas"/>
                <a:ea typeface="Consolas"/>
                <a:cs typeface="Consolas"/>
                <a:sym typeface="Consolas"/>
              </a:rPr>
              <a:t>checking_box block;</a:t>
            </a:r>
          </a:p>
          <a:p>
            <a:pPr lvl="0"/>
            <a:r>
              <a:rPr lang="en" sz="1300" dirty="0">
                <a:solidFill>
                  <a:schemeClr val="bg1"/>
                </a:solidFill>
                <a:latin typeface="Consolas"/>
                <a:ea typeface="Consolas"/>
                <a:cs typeface="Consolas"/>
                <a:sym typeface="Consolas"/>
              </a:rPr>
              <a:t>   sample_type sample;</a:t>
            </a:r>
            <a:endParaRPr lang="en" dirty="0">
              <a:solidFill>
                <a:schemeClr val="bg1"/>
              </a:solidFill>
              <a:latin typeface="Consolas"/>
              <a:ea typeface="Consolas"/>
              <a:cs typeface="Consolas"/>
              <a:sym typeface="Consolas"/>
            </a:endParaRPr>
          </a:p>
          <a:p>
            <a:pPr lvl="0"/>
            <a:r>
              <a:rPr lang="en"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if(cells[i].block.check(point))</a:t>
            </a:r>
          </a:p>
          <a:p>
            <a:pPr lvl="0"/>
            <a:r>
              <a:rPr lang="en" sz="1300" dirty="0">
                <a:solidFill>
                  <a:schemeClr val="bg1"/>
                </a:solidFill>
                <a:latin typeface="Consolas"/>
                <a:ea typeface="Consolas"/>
                <a:cs typeface="Consolas"/>
                <a:sym typeface="Consolas"/>
              </a:rPr>
              <a:t>   {</a:t>
            </a:r>
          </a:p>
          <a:p>
            <a:pPr lvl="0"/>
            <a:r>
              <a:rPr lang="en" sz="1300" dirty="0">
                <a:solidFill>
                  <a:schemeClr val="bg1"/>
                </a:solidFill>
                <a:latin typeface="Consolas"/>
                <a:ea typeface="Consolas"/>
                <a:cs typeface="Consolas"/>
                <a:sym typeface="Consolas"/>
              </a:rPr>
              <a:t>      // do important things with cells        </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cxnSp>
        <p:nvCxnSpPr>
          <p:cNvPr id="490" name="Shape 490"/>
          <p:cNvCxnSpPr/>
          <p:nvPr/>
        </p:nvCxnSpPr>
        <p:spPr>
          <a:xfrm>
            <a:off x="2439587" y="1442545"/>
            <a:ext cx="2309751" cy="613470"/>
          </a:xfrm>
          <a:prstGeom prst="straightConnector1">
            <a:avLst/>
          </a:prstGeom>
          <a:noFill/>
          <a:ln w="9525" cap="flat" cmpd="sng">
            <a:solidFill>
              <a:srgbClr val="FF0000"/>
            </a:solidFill>
            <a:prstDash val="solid"/>
            <a:round/>
            <a:headEnd type="none" w="lg" len="lg"/>
            <a:tailEnd type="triangle" w="lg" len="lg"/>
          </a:ln>
        </p:spPr>
      </p:cxn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496"/>
          <p:cNvSpPr txBox="1">
            <a:spLocks/>
          </p:cNvSpPr>
          <p:nvPr/>
        </p:nvSpPr>
        <p:spPr>
          <a:xfrm>
            <a:off x="1758114" y="680411"/>
            <a:ext cx="7385886" cy="3939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err="1">
                <a:solidFill>
                  <a:schemeClr val="bg1"/>
                </a:solidFill>
              </a:rPr>
              <a:t>AoS</a:t>
            </a:r>
            <a:r>
              <a:rPr lang="en-US" dirty="0">
                <a:solidFill>
                  <a:schemeClr val="bg1"/>
                </a:solidFill>
              </a:rPr>
              <a:t> vs </a:t>
            </a:r>
            <a:r>
              <a:rPr lang="en-US" dirty="0" err="1">
                <a:solidFill>
                  <a:schemeClr val="bg1"/>
                </a:solidFill>
              </a:rPr>
              <a:t>SoA</a:t>
            </a:r>
            <a:r>
              <a:rPr lang="en-US" dirty="0">
                <a:solidFill>
                  <a:schemeClr val="bg1"/>
                </a:solidFill>
              </a:rPr>
              <a:t> (Array of Structs vs Struct of Arrays) (AKA: cache friendly)</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94"/>
        <p:cNvGrpSpPr/>
        <p:nvPr/>
      </p:nvGrpSpPr>
      <p:grpSpPr>
        <a:xfrm>
          <a:off x="0" y="0"/>
          <a:ext cx="0" cy="0"/>
          <a:chOff x="0" y="0"/>
          <a:chExt cx="0" cy="0"/>
        </a:xfrm>
      </p:grpSpPr>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0" name="Rectangle 19"/>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98" name="Shape 498"/>
          <p:cNvGraphicFramePr/>
          <p:nvPr>
            <p:extLst>
              <p:ext uri="{D42A27DB-BD31-4B8C-83A1-F6EECF244321}">
                <p14:modId xmlns:p14="http://schemas.microsoft.com/office/powerpoint/2010/main" val="1680362411"/>
              </p:ext>
            </p:extLst>
          </p:nvPr>
        </p:nvGraphicFramePr>
        <p:xfrm>
          <a:off x="3612400" y="1136050"/>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extLst>
                  <a:ext uri="{0D108BD9-81ED-4DB2-BD59-A6C34878D82A}">
                    <a16:rowId xmlns:a16="http://schemas.microsoft.com/office/drawing/2014/main" val="10000"/>
                  </a:ext>
                </a:extLst>
              </a:tr>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extLst>
                  <a:ext uri="{0D108BD9-81ED-4DB2-BD59-A6C34878D82A}">
                    <a16:rowId xmlns:a16="http://schemas.microsoft.com/office/drawing/2014/main" val="10001"/>
                  </a:ext>
                </a:extLst>
              </a:tr>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2"/>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extLst>
                  <a:ext uri="{0D108BD9-81ED-4DB2-BD59-A6C34878D82A}">
                    <a16:rowId xmlns:a16="http://schemas.microsoft.com/office/drawing/2014/main" val="10003"/>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extLst>
                  <a:ext uri="{0D108BD9-81ED-4DB2-BD59-A6C34878D82A}">
                    <a16:rowId xmlns:a16="http://schemas.microsoft.com/office/drawing/2014/main" val="10004"/>
                  </a:ext>
                </a:extLst>
              </a:tr>
              <a:tr h="219900">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dirty="0"/>
                        <a:t>s</a:t>
                      </a:r>
                    </a:p>
                  </a:txBody>
                  <a:tcPr marL="91425" marR="91425" marT="91425" marB="91425">
                    <a:solidFill>
                      <a:schemeClr val="bg1"/>
                    </a:solidFill>
                  </a:tcPr>
                </a:tc>
                <a:extLst>
                  <a:ext uri="{0D108BD9-81ED-4DB2-BD59-A6C34878D82A}">
                    <a16:rowId xmlns:a16="http://schemas.microsoft.com/office/drawing/2014/main" val="10005"/>
                  </a:ext>
                </a:extLst>
              </a:tr>
              <a:tr h="219900">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6"/>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7"/>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dirty="0"/>
                        <a:t>o]</a:t>
                      </a:r>
                    </a:p>
                  </a:txBody>
                  <a:tcPr marL="91425" marR="91425" marT="91425" marB="91425">
                    <a:solidFill>
                      <a:schemeClr val="bg1"/>
                    </a:solidFill>
                  </a:tcPr>
                </a:tc>
                <a:extLst>
                  <a:ext uri="{0D108BD9-81ED-4DB2-BD59-A6C34878D82A}">
                    <a16:rowId xmlns:a16="http://schemas.microsoft.com/office/drawing/2014/main" val="10008"/>
                  </a:ext>
                </a:extLst>
              </a:tr>
            </a:tbl>
          </a:graphicData>
        </a:graphic>
      </p:graphicFrame>
      <p:sp>
        <p:nvSpPr>
          <p:cNvPr id="21"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96" name="Shape 496"/>
          <p:cNvSpPr txBox="1">
            <a:spLocks noGrp="1"/>
          </p:cNvSpPr>
          <p:nvPr>
            <p:ph type="body" idx="1"/>
          </p:nvPr>
        </p:nvSpPr>
        <p:spPr>
          <a:xfrm>
            <a:off x="1758114" y="680411"/>
            <a:ext cx="7385886" cy="491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AoS vs SoA (Array of Structs vs Struct of Arrays) (AKA: cache friendly)</a:t>
            </a:r>
          </a:p>
          <a:p>
            <a:pPr lvl="0" rtl="0">
              <a:spcBef>
                <a:spcPts val="0"/>
              </a:spcBef>
              <a:buNone/>
            </a:pPr>
            <a:endParaRPr dirty="0">
              <a:solidFill>
                <a:schemeClr val="bg1"/>
              </a:solidFill>
            </a:endParaRPr>
          </a:p>
        </p:txBody>
      </p:sp>
      <p:sp>
        <p:nvSpPr>
          <p:cNvPr id="500" name="Shape 50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33</a:t>
            </a:fld>
            <a:endParaRPr lang="en">
              <a:solidFill>
                <a:schemeClr val="bg1"/>
              </a:solidFill>
            </a:endParaRPr>
          </a:p>
        </p:txBody>
      </p:sp>
      <p:sp>
        <p:nvSpPr>
          <p:cNvPr id="501" name="Shape 5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sp>
        <p:nvSpPr>
          <p:cNvPr id="23" name="Shape 485"/>
          <p:cNvSpPr txBox="1"/>
          <p:nvPr/>
        </p:nvSpPr>
        <p:spPr>
          <a:xfrm>
            <a:off x="26980" y="967475"/>
            <a:ext cx="3901800" cy="3482757"/>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sample_type sample;</a:t>
            </a:r>
          </a:p>
          <a:p>
            <a:pPr lvl="0" rtl="0">
              <a:spcBef>
                <a:spcPts val="0"/>
              </a:spcBef>
              <a:buNone/>
            </a:pPr>
            <a:r>
              <a:rPr lang="en" sz="1300" dirty="0">
                <a:solidFill>
                  <a:schemeClr val="bg1"/>
                </a:solidFill>
                <a:latin typeface="Consolas"/>
                <a:ea typeface="Consolas"/>
                <a:cs typeface="Consolas"/>
                <a:sym typeface="Consolas"/>
              </a:rPr>
              <a:t>   other_stuff other;</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a:spcBef>
                <a:spcPts val="0"/>
              </a:spcBef>
              <a:buClr>
                <a:schemeClr val="dk1"/>
              </a:buClr>
              <a:buSzPct val="110000"/>
              <a:buFont typeface="Arial"/>
              <a:buNone/>
            </a:pPr>
            <a:r>
              <a:rPr lang="en" sz="1300" b="1" dirty="0">
                <a:solidFill>
                  <a:srgbClr val="FF9B9B"/>
                </a:solidFill>
                <a:latin typeface="Consolas"/>
                <a:ea typeface="Consolas"/>
                <a:cs typeface="Consolas"/>
                <a:sym typeface="Consolas"/>
              </a:rPr>
              <a:t>vector&lt;checking_box&gt; blocks;</a:t>
            </a: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a:t>
            </a:r>
            <a:r>
              <a:rPr lang="en" sz="1300" b="1" dirty="0">
                <a:solidFill>
                  <a:srgbClr val="FF9B9B"/>
                </a:solidFill>
                <a:latin typeface="Consolas"/>
                <a:ea typeface="Consolas"/>
                <a:cs typeface="Consolas"/>
                <a:sym typeface="Consolas"/>
              </a:rPr>
              <a:t>blocks</a:t>
            </a:r>
            <a:r>
              <a:rPr lang="en" sz="1300" dirty="0">
                <a:solidFill>
                  <a:schemeClr val="bg1"/>
                </a:solidFill>
                <a:latin typeface="Consolas"/>
                <a:ea typeface="Consolas"/>
                <a:cs typeface="Consolas"/>
                <a:sym typeface="Consolas"/>
              </a:rPr>
              <a:t>[i].check(point))</a:t>
            </a:r>
          </a:p>
          <a:p>
            <a:pPr lvl="0"/>
            <a:r>
              <a:rPr lang="en" sz="1300" dirty="0">
                <a:solidFill>
                  <a:schemeClr val="bg1"/>
                </a:solidFill>
                <a:latin typeface="Consolas"/>
                <a:ea typeface="Consolas"/>
                <a:cs typeface="Consolas"/>
                <a:sym typeface="Consolas"/>
              </a:rPr>
              <a:t>   {</a:t>
            </a:r>
          </a:p>
          <a:p>
            <a:pPr lvl="0"/>
            <a:r>
              <a:rPr lang="en" sz="1300" b="1" dirty="0">
                <a:solidFill>
                  <a:srgbClr val="FF9B9B"/>
                </a:solidFill>
                <a:latin typeface="Consolas"/>
                <a:ea typeface="Consolas"/>
                <a:cs typeface="Consolas"/>
                <a:sym typeface="Consolas"/>
              </a:rPr>
              <a:t>      auto&amp; cell = cells[i];</a:t>
            </a:r>
          </a:p>
          <a:p>
            <a:pPr lvl="0"/>
            <a:r>
              <a:rPr lang="en" sz="1300" dirty="0">
                <a:solidFill>
                  <a:schemeClr val="bg1"/>
                </a:solidFill>
                <a:latin typeface="Consolas"/>
                <a:ea typeface="Consolas"/>
                <a:cs typeface="Consolas"/>
                <a:sym typeface="Consolas"/>
              </a:rPr>
              <a:t>      // do important things with cell</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58"/>
        <p:cNvGrpSpPr/>
        <p:nvPr/>
      </p:nvGrpSpPr>
      <p:grpSpPr>
        <a:xfrm>
          <a:off x="0" y="0"/>
          <a:ext cx="0" cy="0"/>
          <a:chOff x="0" y="0"/>
          <a:chExt cx="0" cy="0"/>
        </a:xfrm>
      </p:grpSpPr>
      <p:sp>
        <p:nvSpPr>
          <p:cNvPr id="23" name="Rectangle 22"/>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hape 259"/>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60" name="Shape 26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endParaRPr dirty="0">
              <a:solidFill>
                <a:schemeClr val="lt1"/>
              </a:solidFill>
            </a:endParaRPr>
          </a:p>
          <a:p>
            <a:pPr lvl="0" rtl="0">
              <a:spcBef>
                <a:spcPts val="0"/>
              </a:spcBef>
              <a:buNone/>
            </a:pPr>
            <a:endParaRPr dirty="0">
              <a:solidFill>
                <a:srgbClr val="FFFFFF"/>
              </a:solidFill>
            </a:endParaRPr>
          </a:p>
        </p:txBody>
      </p:sp>
      <p:sp>
        <p:nvSpPr>
          <p:cNvPr id="261" name="Shape 261"/>
          <p:cNvSpPr txBox="1">
            <a:spLocks noGrp="1"/>
          </p:cNvSpPr>
          <p:nvPr>
            <p:ph type="body" idx="1"/>
          </p:nvPr>
        </p:nvSpPr>
        <p:spPr>
          <a:xfrm>
            <a:off x="1454700" y="2782801"/>
            <a:ext cx="5852400" cy="1735800"/>
          </a:xfrm>
          <a:prstGeom prst="rect">
            <a:avLst/>
          </a:prstGeom>
        </p:spPr>
        <p:txBody>
          <a:bodyPr lIns="91425" tIns="91425" rIns="91425" bIns="91425" anchor="t" anchorCtr="0">
            <a:noAutofit/>
          </a:bodyPr>
          <a:lstStyle/>
          <a:p>
            <a:pPr lvl="0" rtl="0">
              <a:lnSpc>
                <a:spcPct val="100000"/>
              </a:lnSpc>
              <a:spcBef>
                <a:spcPts val="0"/>
              </a:spcBef>
              <a:spcAft>
                <a:spcPts val="0"/>
              </a:spcAft>
              <a:buNone/>
            </a:pPr>
            <a:r>
              <a:rPr lang="en" dirty="0">
                <a:solidFill>
                  <a:schemeClr val="bg1"/>
                </a:solidFill>
              </a:rPr>
              <a:t>To sum up:</a:t>
            </a:r>
          </a:p>
          <a:p>
            <a:pPr marL="5143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Solve only ONE problem.</a:t>
            </a:r>
          </a:p>
          <a:p>
            <a:pPr marL="9715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Check the data entropy.</a:t>
            </a:r>
          </a:p>
          <a:p>
            <a:pPr marL="5143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Data locality (cache!), </a:t>
            </a:r>
            <a:r>
              <a:rPr lang="en" i="1" dirty="0">
                <a:solidFill>
                  <a:schemeClr val="bg1"/>
                </a:solidFill>
              </a:rPr>
              <a:t>memory is slow!</a:t>
            </a:r>
          </a:p>
          <a:p>
            <a:pPr marL="9715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Array of structs vs struct of arrays (AoS vs SoA).</a:t>
            </a:r>
          </a:p>
        </p:txBody>
      </p:sp>
      <p:sp>
        <p:nvSpPr>
          <p:cNvPr id="262" name="Shape 26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34</a:t>
            </a:fld>
            <a:endParaRPr lang="en">
              <a:solidFill>
                <a:schemeClr val="bg1"/>
              </a:solidFill>
            </a:endParaRPr>
          </a:p>
        </p:txBody>
      </p:sp>
      <p:pic>
        <p:nvPicPr>
          <p:cNvPr id="18"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3" name="Shape 226"/>
          <p:cNvSpPr txBox="1">
            <a:spLocks/>
          </p:cNvSpPr>
          <p:nvPr/>
        </p:nvSpPr>
        <p:spPr>
          <a:xfrm>
            <a:off x="159300" y="909671"/>
            <a:ext cx="4087200" cy="201640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a:solidFill>
                  <a:schemeClr val="bg1"/>
                </a:solidFill>
              </a:rPr>
              <a:t>Efficiency through algorithms.</a:t>
            </a:r>
          </a:p>
          <a:p>
            <a:r>
              <a:rPr lang="en-US" dirty="0">
                <a:solidFill>
                  <a:schemeClr val="bg1"/>
                </a:solidFill>
              </a:rPr>
              <a:t>“How much work does it take to do a task”</a:t>
            </a:r>
          </a:p>
          <a:p>
            <a:r>
              <a:rPr lang="en-US" sz="1400" dirty="0">
                <a:solidFill>
                  <a:schemeClr val="bg1"/>
                </a:solidFill>
              </a:rPr>
              <a:t>Improve efficiency by doing less work.</a:t>
            </a:r>
          </a:p>
        </p:txBody>
      </p:sp>
      <p:sp>
        <p:nvSpPr>
          <p:cNvPr id="14" name="Shape 227"/>
          <p:cNvSpPr txBox="1">
            <a:spLocks/>
          </p:cNvSpPr>
          <p:nvPr/>
        </p:nvSpPr>
        <p:spPr>
          <a:xfrm>
            <a:off x="4439900" y="909671"/>
            <a:ext cx="4670100" cy="201640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
                <a:solidFill>
                  <a:schemeClr val="bg1"/>
                </a:solidFill>
              </a:rPr>
              <a:t>Performance through data structures.</a:t>
            </a:r>
          </a:p>
          <a:p>
            <a:r>
              <a:rPr lang="en">
                <a:solidFill>
                  <a:schemeClr val="bg1"/>
                </a:solidFill>
              </a:rPr>
              <a:t>“How long does it take to your program to do an ammount of work”</a:t>
            </a:r>
          </a:p>
          <a:p>
            <a:r>
              <a:rPr lang="en" sz="1400">
                <a:solidFill>
                  <a:schemeClr val="bg1"/>
                </a:solidFill>
              </a:rPr>
              <a:t>Improve performance by faster doing your work.</a:t>
            </a:r>
            <a:endParaRPr lang="en" sz="14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1">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1">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1">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61">
                                            <p:txEl>
                                              <p:pRg st="3" end="3"/>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build="p"/>
      <p:bldP spid="14"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31"/>
        <p:cNvGrpSpPr/>
        <p:nvPr/>
      </p:nvGrpSpPr>
      <p:grpSpPr>
        <a:xfrm>
          <a:off x="0" y="0"/>
          <a:ext cx="0" cy="0"/>
          <a:chOff x="0" y="0"/>
          <a:chExt cx="0" cy="0"/>
        </a:xfrm>
      </p:grpSpPr>
      <p:sp>
        <p:nvSpPr>
          <p:cNvPr id="20" name="Rectangle 1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6! One to go for the perfect number.</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herramientas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a:lnSpc>
                <a:spcPct val="100000"/>
              </a:lnSpc>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Cache fast, main memory slow.</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numbers</a:t>
            </a:r>
          </a:p>
          <a:p>
            <a:pPr marL="685800" lvl="1">
              <a:lnSpc>
                <a:spcPct val="100000"/>
              </a:lnSpc>
              <a:spcAft>
                <a:spcPts val="0"/>
              </a:spcAft>
              <a:buClr>
                <a:schemeClr val="bg1"/>
              </a:buClr>
            </a:pPr>
            <a:r>
              <a:rPr lang="en" dirty="0">
                <a:solidFill>
                  <a:schemeClr val="bg1"/>
                </a:solidFill>
              </a:rPr>
              <a:t>Mathematics, powers of two… </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algorithms</a:t>
            </a:r>
            <a:r>
              <a:rPr lang="en" dirty="0">
                <a:solidFill>
                  <a:schemeClr val="bg1"/>
                </a:solidFill>
              </a:rPr>
              <a:t>.</a:t>
            </a:r>
          </a:p>
          <a:p>
            <a:pPr marL="685800" lvl="1">
              <a:lnSpc>
                <a:spcPct val="100000"/>
              </a:lnSpc>
              <a:spcAft>
                <a:spcPts val="0"/>
              </a:spcAft>
              <a:buClr>
                <a:schemeClr val="bg1"/>
              </a:buClr>
            </a:pPr>
            <a:r>
              <a:rPr lang="en" dirty="0">
                <a:solidFill>
                  <a:schemeClr val="bg1"/>
                </a:solidFill>
              </a:rPr>
              <a:t>Efficiency through algorithms, ‘do only the work you need’.</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data structures</a:t>
            </a:r>
            <a:r>
              <a:rPr lang="en" dirty="0">
                <a:solidFill>
                  <a:schemeClr val="bg1"/>
                </a:solidFill>
              </a:rPr>
              <a:t>.</a:t>
            </a:r>
          </a:p>
          <a:p>
            <a:pPr marL="685800" lvl="1">
              <a:lnSpc>
                <a:spcPct val="100000"/>
              </a:lnSpc>
              <a:spcAft>
                <a:spcPts val="0"/>
              </a:spcAft>
              <a:buClr>
                <a:schemeClr val="bg1"/>
              </a:buClr>
            </a:pPr>
            <a:r>
              <a:rPr lang="en" dirty="0">
                <a:solidFill>
                  <a:schemeClr val="bg1"/>
                </a:solidFill>
              </a:rPr>
              <a:t>Performance through data structures, ‘make your work faster’.</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endParaRPr lang="en" sz="1800" b="1" dirty="0">
              <a:solidFill>
                <a:schemeClr val="bg1"/>
              </a:solidFill>
            </a:endParaRP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35</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05"/>
        <p:cNvGrpSpPr/>
        <p:nvPr/>
      </p:nvGrpSpPr>
      <p:grpSpPr>
        <a:xfrm>
          <a:off x="0" y="0"/>
          <a:ext cx="0" cy="0"/>
          <a:chOff x="0" y="0"/>
          <a:chExt cx="0" cy="0"/>
        </a:xfrm>
      </p:grpSpPr>
      <p:sp>
        <p:nvSpPr>
          <p:cNvPr id="18" name="Rectangle 17"/>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07" name="Shape 50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7) Know your problem</a:t>
            </a:r>
          </a:p>
        </p:txBody>
      </p:sp>
      <p:sp>
        <p:nvSpPr>
          <p:cNvPr id="509" name="Shape 50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36</a:t>
            </a:fld>
            <a:endParaRPr lang="en">
              <a:solidFill>
                <a:schemeClr val="bg1"/>
              </a:solidFill>
            </a:endParaRPr>
          </a:p>
        </p:txBody>
      </p:sp>
      <p:sp>
        <p:nvSpPr>
          <p:cNvPr id="7" name="Shape 525"/>
          <p:cNvSpPr txBox="1">
            <a:spLocks noGrp="1"/>
          </p:cNvSpPr>
          <p:nvPr>
            <p:ph type="body" idx="1"/>
          </p:nvPr>
        </p:nvSpPr>
        <p:spPr>
          <a:xfrm>
            <a:off x="107930" y="831409"/>
            <a:ext cx="8772900" cy="1075090"/>
          </a:xfrm>
          <a:prstGeom prst="rect">
            <a:avLst/>
          </a:prstGeom>
        </p:spPr>
        <p:txBody>
          <a:bodyPr lIns="91425" tIns="91425" rIns="91425" bIns="91425" anchor="t" anchorCtr="0">
            <a:noAutofit/>
          </a:bodyPr>
          <a:lstStyle/>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Don’t solve a problem that you don’t have to solve.</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Use the common sense! Knowledge vs wisdom.</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Be careful regarding creating new problems.</a:t>
            </a:r>
          </a:p>
          <a:p>
            <a:pPr lvl="0" indent="0" rtl="0">
              <a:lnSpc>
                <a:spcPct val="100000"/>
              </a:lnSpc>
              <a:spcBef>
                <a:spcPts val="0"/>
              </a:spcBef>
              <a:spcAft>
                <a:spcPts val="0"/>
              </a:spcAft>
              <a:buNone/>
            </a:pPr>
            <a:endParaRPr dirty="0">
              <a:solidFill>
                <a:schemeClr val="bg1"/>
              </a:solidFill>
            </a:endParaRPr>
          </a:p>
          <a:p>
            <a:pPr lvl="0" rtl="0">
              <a:lnSpc>
                <a:spcPct val="100000"/>
              </a:lnSpc>
              <a:spcBef>
                <a:spcPts val="0"/>
              </a:spcBef>
              <a:buNone/>
            </a:pPr>
            <a:endParaRPr dirty="0">
              <a:solidFill>
                <a:schemeClr val="bg1"/>
              </a:solidFill>
            </a:endParaRPr>
          </a:p>
        </p:txBody>
      </p:sp>
      <p:pic>
        <p:nvPicPr>
          <p:cNvPr id="17" name="Picture 16"/>
          <p:cNvPicPr>
            <a:picLocks noChangeAspect="1"/>
          </p:cNvPicPr>
          <p:nvPr/>
        </p:nvPicPr>
        <p:blipFill>
          <a:blip r:embed="rId3"/>
          <a:stretch>
            <a:fillRect/>
          </a:stretch>
        </p:blipFill>
        <p:spPr>
          <a:xfrm>
            <a:off x="2003207" y="1906499"/>
            <a:ext cx="5137586" cy="2148445"/>
          </a:xfrm>
          <a:prstGeom prst="rect">
            <a:avLst/>
          </a:prstGeom>
        </p:spPr>
      </p:pic>
      <p:sp>
        <p:nvSpPr>
          <p:cNvPr id="2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13"/>
        <p:cNvGrpSpPr/>
        <p:nvPr/>
      </p:nvGrpSpPr>
      <p:grpSpPr>
        <a:xfrm>
          <a:off x="0" y="0"/>
          <a:ext cx="0" cy="0"/>
          <a:chOff x="0" y="0"/>
          <a:chExt cx="0" cy="0"/>
        </a:xfrm>
      </p:grpSpPr>
      <p:pic>
        <p:nvPicPr>
          <p:cNvPr id="17" name="Picture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5955" y="850882"/>
            <a:ext cx="2650852" cy="1108538"/>
          </a:xfrm>
          <a:prstGeom prst="rect">
            <a:avLst/>
          </a:prstGeom>
        </p:spPr>
      </p:pic>
      <p:sp>
        <p:nvSpPr>
          <p:cNvPr id="30"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15" name="Shape 515"/>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Know your problem</a:t>
            </a:r>
          </a:p>
        </p:txBody>
      </p:sp>
      <p:sp>
        <p:nvSpPr>
          <p:cNvPr id="517" name="Shape 51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37</a:t>
            </a:fld>
            <a:endParaRPr lang="en">
              <a:solidFill>
                <a:schemeClr val="bg1"/>
              </a:solidFill>
            </a:endParaRPr>
          </a:p>
        </p:txBody>
      </p:sp>
      <p:pic>
        <p:nvPicPr>
          <p:cNvPr id="518" name="Shape 518"/>
          <p:cNvPicPr preferRelativeResize="0"/>
          <p:nvPr/>
        </p:nvPicPr>
        <p:blipFill>
          <a:blip r:embed="rId4">
            <a:alphaModFix/>
          </a:blip>
          <a:stretch>
            <a:fillRect/>
          </a:stretch>
        </p:blipFill>
        <p:spPr>
          <a:xfrm>
            <a:off x="6548737" y="1097507"/>
            <a:ext cx="1704975" cy="2924175"/>
          </a:xfrm>
          <a:prstGeom prst="rect">
            <a:avLst/>
          </a:prstGeom>
          <a:noFill/>
          <a:ln>
            <a:noFill/>
          </a:ln>
        </p:spPr>
      </p:pic>
      <p:sp>
        <p:nvSpPr>
          <p:cNvPr id="18" name="Shape 525"/>
          <p:cNvSpPr txBox="1">
            <a:spLocks noGrp="1"/>
          </p:cNvSpPr>
          <p:nvPr>
            <p:ph type="body" idx="1"/>
          </p:nvPr>
        </p:nvSpPr>
        <p:spPr>
          <a:xfrm>
            <a:off x="107930" y="831409"/>
            <a:ext cx="8772900" cy="2221892"/>
          </a:xfrm>
          <a:prstGeom prst="rect">
            <a:avLst/>
          </a:prstGeom>
        </p:spPr>
        <p:txBody>
          <a:bodyPr lIns="91425" tIns="91425" rIns="91425" bIns="91425" anchor="t" anchorCtr="0">
            <a:noAutofit/>
          </a:bodyPr>
          <a:lstStyle/>
          <a:p>
            <a:pPr marL="57150" lvl="0" indent="-285750">
              <a:lnSpc>
                <a:spcPct val="100000"/>
              </a:lnSpc>
              <a:spcAft>
                <a:spcPts val="0"/>
              </a:spcAft>
              <a:buClr>
                <a:schemeClr val="bg1"/>
              </a:buClr>
              <a:buFont typeface="Arial" panose="020B0604020202020204" pitchFamily="34" charset="0"/>
              <a:buChar char="•"/>
            </a:pPr>
            <a:r>
              <a:rPr lang="en" dirty="0">
                <a:solidFill>
                  <a:schemeClr val="bg1"/>
                </a:solidFill>
              </a:rPr>
              <a:t> Don’t solve a problem that you don’t have to solve.</a:t>
            </a:r>
          </a:p>
          <a:p>
            <a:pPr marL="57150" lvl="1" indent="-285750">
              <a:lnSpc>
                <a:spcPct val="100000"/>
              </a:lnSpc>
              <a:spcAft>
                <a:spcPts val="0"/>
              </a:spcAft>
              <a:buClr>
                <a:schemeClr val="bg1"/>
              </a:buClr>
              <a:buFont typeface="Arial" panose="020B0604020202020204" pitchFamily="34" charset="0"/>
              <a:buChar char="•"/>
            </a:pPr>
            <a:r>
              <a:rPr lang="en" dirty="0">
                <a:solidFill>
                  <a:schemeClr val="bg1"/>
                </a:solidFill>
              </a:rPr>
              <a:t> Use the common sense! Knowledge vs wisdom.</a:t>
            </a:r>
          </a:p>
          <a:p>
            <a:pPr marL="57150" lvl="1" indent="-285750">
              <a:lnSpc>
                <a:spcPct val="100000"/>
              </a:lnSpc>
              <a:spcAft>
                <a:spcPts val="0"/>
              </a:spcAft>
              <a:buClr>
                <a:schemeClr val="bg1"/>
              </a:buClr>
              <a:buFont typeface="Arial" panose="020B0604020202020204" pitchFamily="34" charset="0"/>
              <a:buChar char="•"/>
            </a:pPr>
            <a:r>
              <a:rPr lang="en" dirty="0">
                <a:solidFill>
                  <a:schemeClr val="bg1"/>
                </a:solidFill>
              </a:rPr>
              <a:t> Be careful regarding creating new problems.</a:t>
            </a:r>
          </a:p>
          <a:p>
            <a:pPr marL="285750" lvl="0" indent="-285750" rtl="0">
              <a:lnSpc>
                <a:spcPct val="100000"/>
              </a:lnSpc>
              <a:spcBef>
                <a:spcPts val="0"/>
              </a:spcBef>
              <a:spcAft>
                <a:spcPts val="0"/>
              </a:spcAft>
              <a:buClr>
                <a:schemeClr val="bg1"/>
              </a:buClr>
              <a:buFont typeface="Arial" panose="020B0604020202020204" pitchFamily="34" charset="0"/>
              <a:buChar char="•"/>
            </a:pPr>
            <a:endParaRPr dirty="0">
              <a:solidFill>
                <a:schemeClr val="bg1"/>
              </a:solidFill>
            </a:endParaRPr>
          </a:p>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a:t>
            </a:r>
            <a:r>
              <a:rPr lang="en-US" dirty="0">
                <a:solidFill>
                  <a:schemeClr val="bg1"/>
                </a:solidFill>
              </a:rPr>
              <a:t>o</a:t>
            </a:r>
            <a:r>
              <a:rPr lang="en" dirty="0">
                <a:solidFill>
                  <a:schemeClr val="bg1"/>
                </a:solidFill>
              </a:rPr>
              <a:t>n’t pre-optimize.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Take measurements. Use ‘performance analysis’ tools.</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Look at the data. Size? Cache? Entropy?</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20/80 rule.</a:t>
            </a:r>
          </a:p>
          <a:p>
            <a:pPr marL="285750" lvl="0" indent="-285750" rtl="0">
              <a:lnSpc>
                <a:spcPct val="100000"/>
              </a:lnSpc>
              <a:spcBef>
                <a:spcPts val="0"/>
              </a:spcBef>
              <a:buClr>
                <a:schemeClr val="bg1"/>
              </a:buClr>
              <a:buFont typeface="Arial" panose="020B0604020202020204" pitchFamily="34" charset="0"/>
              <a:buChar char="•"/>
            </a:pPr>
            <a:endParaRPr dirty="0">
              <a:solidFill>
                <a:schemeClr val="bg1"/>
              </a:solidFill>
            </a:endParaRPr>
          </a:p>
        </p:txBody>
      </p:sp>
      <p:sp>
        <p:nvSpPr>
          <p:cNvPr id="29"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6"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18" name="Rectangle 17"/>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24" name="Shape 52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Know your problem</a:t>
            </a:r>
          </a:p>
        </p:txBody>
      </p:sp>
      <p:sp>
        <p:nvSpPr>
          <p:cNvPr id="525" name="Shape 525"/>
          <p:cNvSpPr txBox="1">
            <a:spLocks noGrp="1"/>
          </p:cNvSpPr>
          <p:nvPr>
            <p:ph type="body" idx="1"/>
          </p:nvPr>
        </p:nvSpPr>
        <p:spPr>
          <a:xfrm>
            <a:off x="107930" y="831409"/>
            <a:ext cx="8772900" cy="3964500"/>
          </a:xfrm>
          <a:prstGeom prst="rect">
            <a:avLst/>
          </a:prstGeom>
        </p:spPr>
        <p:txBody>
          <a:bodyPr lIns="91425" tIns="91425" rIns="91425" bIns="91425" anchor="t" anchorCtr="0">
            <a:noAutofit/>
          </a:bodyPr>
          <a:lstStyle/>
          <a:p>
            <a:pPr marL="57150" lvl="0" indent="-285750">
              <a:lnSpc>
                <a:spcPct val="100000"/>
              </a:lnSpc>
              <a:spcAft>
                <a:spcPts val="0"/>
              </a:spcAft>
              <a:buClr>
                <a:schemeClr val="bg1"/>
              </a:buClr>
              <a:buFont typeface="Arial" panose="020B0604020202020204" pitchFamily="34" charset="0"/>
              <a:buChar char="•"/>
            </a:pPr>
            <a:r>
              <a:rPr lang="en-US" dirty="0">
                <a:solidFill>
                  <a:schemeClr val="bg1"/>
                </a:solidFill>
              </a:rPr>
              <a:t> Don’t solve a problem that you don’t have to solve.</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Use the common sense! Knowledge vs wisdom.</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Be careful regarding creating new problems.</a:t>
            </a:r>
          </a:p>
          <a:p>
            <a:pPr marL="285750" lvl="0" indent="-285750">
              <a:lnSpc>
                <a:spcPct val="100000"/>
              </a:lnSpc>
              <a:spcAft>
                <a:spcPts val="0"/>
              </a:spcAft>
              <a:buClr>
                <a:schemeClr val="bg1"/>
              </a:buClr>
              <a:buFont typeface="Arial" panose="020B0604020202020204" pitchFamily="34" charset="0"/>
              <a:buChar char="•"/>
            </a:pPr>
            <a:endParaRPr lang="en-US" dirty="0">
              <a:solidFill>
                <a:schemeClr val="bg1"/>
              </a:solidFill>
            </a:endParaRPr>
          </a:p>
          <a:p>
            <a:pPr marL="57150" lvl="0" indent="-285750">
              <a:lnSpc>
                <a:spcPct val="100000"/>
              </a:lnSpc>
              <a:spcAft>
                <a:spcPts val="0"/>
              </a:spcAft>
              <a:buClr>
                <a:schemeClr val="bg1"/>
              </a:buClr>
              <a:buFont typeface="Arial" panose="020B0604020202020204" pitchFamily="34" charset="0"/>
              <a:buChar char="•"/>
            </a:pPr>
            <a:r>
              <a:rPr lang="en-US" dirty="0">
                <a:solidFill>
                  <a:schemeClr val="bg1"/>
                </a:solidFill>
              </a:rPr>
              <a:t> Don’t pre-optimize. </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Take measurements. Use ‘performance analysis’ tools.</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Look at the data. Size? Cache? Entropy?</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20/80 rule.</a:t>
            </a:r>
          </a:p>
          <a:p>
            <a:pPr marL="285750" lvl="0" indent="-285750" rtl="0">
              <a:lnSpc>
                <a:spcPct val="100000"/>
              </a:lnSpc>
              <a:spcBef>
                <a:spcPts val="0"/>
              </a:spcBef>
              <a:spcAft>
                <a:spcPts val="0"/>
              </a:spcAft>
              <a:buClr>
                <a:schemeClr val="bg1"/>
              </a:buClr>
              <a:buFont typeface="Arial" panose="020B0604020202020204" pitchFamily="34" charset="0"/>
              <a:buChar char="•"/>
            </a:pPr>
            <a:endParaRPr dirty="0">
              <a:solidFill>
                <a:schemeClr val="bg1"/>
              </a:solidFill>
            </a:endParaRPr>
          </a:p>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Don’t get cozy. </a:t>
            </a:r>
            <a:r>
              <a:rPr lang="en" sz="1500" dirty="0">
                <a:solidFill>
                  <a:schemeClr val="bg1"/>
                </a:solidFill>
              </a:rPr>
              <a:t>AKA Recognize your ignorance.</a:t>
            </a:r>
            <a:r>
              <a:rPr lang="en" dirty="0">
                <a:solidFill>
                  <a:schemeClr val="bg1"/>
                </a:solidFill>
              </a:rPr>
              <a:t>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a:t>
            </a:r>
            <a:r>
              <a:rPr lang="en" strike="sngStrike" dirty="0">
                <a:solidFill>
                  <a:schemeClr val="bg1"/>
                </a:solidFill>
              </a:rPr>
              <a:t>Go to</a:t>
            </a:r>
            <a:r>
              <a:rPr lang="en" dirty="0">
                <a:solidFill>
                  <a:schemeClr val="bg1"/>
                </a:solidFill>
              </a:rPr>
              <a:t> Watch talks of conferences.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Ask. Try. Learn.</a:t>
            </a:r>
          </a:p>
          <a:p>
            <a:pPr marL="285750" lvl="0" indent="-285750" rtl="0">
              <a:lnSpc>
                <a:spcPct val="100000"/>
              </a:lnSpc>
              <a:spcBef>
                <a:spcPts val="0"/>
              </a:spcBef>
              <a:buClr>
                <a:schemeClr val="bg1"/>
              </a:buClr>
              <a:buFont typeface="Arial" panose="020B0604020202020204" pitchFamily="34" charset="0"/>
              <a:buChar char="•"/>
            </a:pPr>
            <a:endParaRPr dirty="0">
              <a:solidFill>
                <a:schemeClr val="bg1"/>
              </a:solidFill>
            </a:endParaRPr>
          </a:p>
        </p:txBody>
      </p:sp>
      <p:sp>
        <p:nvSpPr>
          <p:cNvPr id="526" name="Shape 52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38</a:t>
            </a:fld>
            <a:endParaRPr lang="en">
              <a:solidFill>
                <a:schemeClr val="bg1"/>
              </a:solidFill>
            </a:endParaRPr>
          </a:p>
        </p:txBody>
      </p:sp>
      <p:pic>
        <p:nvPicPr>
          <p:cNvPr id="16" name="Picture 1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5955" y="850882"/>
            <a:ext cx="2650852" cy="1108538"/>
          </a:xfrm>
          <a:prstGeom prst="rect">
            <a:avLst/>
          </a:prstGeom>
        </p:spPr>
      </p:pic>
      <p:pic>
        <p:nvPicPr>
          <p:cNvPr id="19" name="Shape 518"/>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7727603" y="2035952"/>
            <a:ext cx="744854" cy="1211980"/>
          </a:xfrm>
          <a:prstGeom prst="rect">
            <a:avLst/>
          </a:prstGeom>
          <a:noFill/>
          <a:ln>
            <a:noFill/>
          </a:ln>
        </p:spPr>
      </p:pic>
      <p:sp>
        <p:nvSpPr>
          <p:cNvPr id="2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pic>
        <p:nvPicPr>
          <p:cNvPr id="1028" name="Picture 4" descr="Image result for javaon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3673" y="3448449"/>
            <a:ext cx="1687484" cy="6235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30" name="Picture 6" descr="Image result for py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54879" y="3676198"/>
            <a:ext cx="1388834" cy="5081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26" name="Picture 2" descr="Image result for cpp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77397" y="3337555"/>
            <a:ext cx="987521" cy="9875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20" name="Rectangle 19"/>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things to know to reduce CPU usage</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tools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a:lnSpc>
                <a:spcPct val="100000"/>
              </a:lnSpc>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L1 cache is fast, main memory is very slow.</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numbers</a:t>
            </a:r>
          </a:p>
          <a:p>
            <a:pPr marL="685800" lvl="1">
              <a:lnSpc>
                <a:spcPct val="100000"/>
              </a:lnSpc>
              <a:spcAft>
                <a:spcPts val="0"/>
              </a:spcAft>
              <a:buClr>
                <a:schemeClr val="bg1"/>
              </a:buClr>
            </a:pPr>
            <a:r>
              <a:rPr lang="en" dirty="0">
                <a:solidFill>
                  <a:schemeClr val="bg1"/>
                </a:solidFill>
              </a:rPr>
              <a:t>Mathematics, powers of two… </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algorithms</a:t>
            </a:r>
            <a:endParaRPr lang="en" dirty="0">
              <a:solidFill>
                <a:schemeClr val="bg1"/>
              </a:solidFill>
            </a:endParaRPr>
          </a:p>
          <a:p>
            <a:pPr marL="685800" lvl="1">
              <a:lnSpc>
                <a:spcPct val="100000"/>
              </a:lnSpc>
              <a:spcAft>
                <a:spcPts val="0"/>
              </a:spcAft>
              <a:buClr>
                <a:schemeClr val="bg1"/>
              </a:buClr>
            </a:pPr>
            <a:r>
              <a:rPr lang="en" dirty="0">
                <a:solidFill>
                  <a:schemeClr val="bg1"/>
                </a:solidFill>
              </a:rPr>
              <a:t>Efficiency through algorithms, ‘do only the work you need’.</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data structures</a:t>
            </a:r>
            <a:endParaRPr lang="en" dirty="0">
              <a:solidFill>
                <a:schemeClr val="bg1"/>
              </a:solidFill>
            </a:endParaRPr>
          </a:p>
          <a:p>
            <a:pPr marL="685800" lvl="1">
              <a:lnSpc>
                <a:spcPct val="100000"/>
              </a:lnSpc>
              <a:spcAft>
                <a:spcPts val="0"/>
              </a:spcAft>
              <a:buClr>
                <a:schemeClr val="bg1"/>
              </a:buClr>
            </a:pPr>
            <a:r>
              <a:rPr lang="en" dirty="0">
                <a:solidFill>
                  <a:schemeClr val="bg1"/>
                </a:solidFill>
              </a:rPr>
              <a:t>Performance through data structures, ‘make your work faster’.</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Know your </a:t>
            </a:r>
            <a:r>
              <a:rPr lang="en" b="1" dirty="0">
                <a:solidFill>
                  <a:schemeClr val="bg1"/>
                </a:solidFill>
              </a:rPr>
              <a:t>problem</a:t>
            </a:r>
            <a:endParaRPr lang="en" dirty="0">
              <a:solidFill>
                <a:schemeClr val="bg1"/>
              </a:solidFill>
            </a:endParaRPr>
          </a:p>
          <a:p>
            <a:pPr marL="685800" lvl="1" rtl="0">
              <a:lnSpc>
                <a:spcPct val="100000"/>
              </a:lnSpc>
              <a:spcBef>
                <a:spcPts val="0"/>
              </a:spcBef>
              <a:spcAft>
                <a:spcPts val="0"/>
              </a:spcAft>
              <a:buClr>
                <a:schemeClr val="bg1"/>
              </a:buClr>
            </a:pPr>
            <a:r>
              <a:rPr lang="en" sz="1800" b="1" dirty="0">
                <a:solidFill>
                  <a:schemeClr val="bg1"/>
                </a:solidFill>
              </a:rPr>
              <a:t>Use your common sense!</a:t>
            </a: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39</a:t>
            </a:fld>
            <a:endParaRPr lang="en">
              <a:solidFill>
                <a:schemeClr val="bg1"/>
              </a:solidFill>
            </a:endParaRP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4"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extLst>
      <p:ext uri="{BB962C8B-B14F-4D97-AF65-F5344CB8AC3E}">
        <p14:creationId xmlns:p14="http://schemas.microsoft.com/office/powerpoint/2010/main" val="1084253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36"/>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3074" name="Picture 2" descr="http://londongeometry.com/wp-content/uploads/2016/06/AndyThomason-500x376-360x36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5649" y="976045"/>
            <a:ext cx="1255373" cy="12553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37" name="Shape 33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38" name="Shape 338"/>
          <p:cNvSpPr txBox="1">
            <a:spLocks noGrp="1"/>
          </p:cNvSpPr>
          <p:nvPr>
            <p:ph type="body" idx="1"/>
          </p:nvPr>
        </p:nvSpPr>
        <p:spPr>
          <a:xfrm>
            <a:off x="311700" y="1152475"/>
            <a:ext cx="4061517" cy="3416400"/>
          </a:xfrm>
          <a:prstGeom prst="rect">
            <a:avLst/>
          </a:prstGeom>
        </p:spPr>
        <p:txBody>
          <a:bodyPr lIns="91425" tIns="91425" rIns="91425" bIns="91425" anchor="t" anchorCtr="0">
            <a:noAutofit/>
          </a:bodyPr>
          <a:lstStyle/>
          <a:p>
            <a:pPr lvl="0" rtl="0">
              <a:spcBef>
                <a:spcPts val="0"/>
              </a:spcBef>
              <a:spcAft>
                <a:spcPts val="0"/>
              </a:spcAft>
              <a:buNone/>
            </a:pPr>
            <a:r>
              <a:rPr lang="en" sz="1400" i="1" dirty="0">
                <a:solidFill>
                  <a:schemeClr val="bg1"/>
                </a:solidFill>
              </a:rPr>
              <a:t>“The only bad thing about theoretical computing is that there are no theoretical computers.”     </a:t>
            </a:r>
            <a:r>
              <a:rPr lang="en" sz="1400" dirty="0">
                <a:solidFill>
                  <a:schemeClr val="bg1"/>
                </a:solidFill>
              </a:rPr>
              <a:t>Andy Thomason.</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chemeClr val="bg1"/>
                </a:solidFill>
              </a:rPr>
              <a:t>CPU pipeline</a:t>
            </a:r>
          </a:p>
          <a:p>
            <a:pPr lvl="0" rtl="0">
              <a:spcBef>
                <a:spcPts val="0"/>
              </a:spcBef>
              <a:spcAft>
                <a:spcPts val="0"/>
              </a:spcAft>
              <a:buNone/>
            </a:pPr>
            <a:r>
              <a:rPr lang="en" sz="1400" dirty="0">
                <a:solidFill>
                  <a:schemeClr val="bg1"/>
                </a:solidFill>
              </a:rPr>
              <a:t>Do not help the compiler!</a:t>
            </a:r>
          </a:p>
          <a:p>
            <a:pPr lvl="0" rtl="0">
              <a:spcBef>
                <a:spcPts val="0"/>
              </a:spcBef>
              <a:spcAft>
                <a:spcPts val="0"/>
              </a:spcAft>
              <a:buNone/>
            </a:pPr>
            <a:r>
              <a:rPr lang="en" sz="1400" dirty="0">
                <a:solidFill>
                  <a:schemeClr val="bg1"/>
                </a:solidFill>
              </a:rPr>
              <a:t>But don’t sabotage it!</a:t>
            </a: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p:txBody>
      </p:sp>
      <p:sp>
        <p:nvSpPr>
          <p:cNvPr id="339" name="Shape 33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4</a:t>
            </a:fld>
            <a:endParaRPr lang="en">
              <a:solidFill>
                <a:schemeClr val="bg1"/>
              </a:solidFill>
            </a:endParaRPr>
          </a:p>
        </p:txBody>
      </p:sp>
      <p:pic>
        <p:nvPicPr>
          <p:cNvPr id="340" name="Shape 340"/>
          <p:cNvPicPr preferRelativeResize="0"/>
          <p:nvPr/>
        </p:nvPicPr>
        <p:blipFill>
          <a:blip r:embed="rId4">
            <a:alphaModFix/>
          </a:blip>
          <a:stretch>
            <a:fillRect/>
          </a:stretch>
        </p:blipFill>
        <p:spPr>
          <a:xfrm>
            <a:off x="4700928" y="916952"/>
            <a:ext cx="3571875" cy="3419475"/>
          </a:xfrm>
          <a:prstGeom prst="rect">
            <a:avLst/>
          </a:prstGeom>
          <a:solidFill>
            <a:schemeClr val="bg1"/>
          </a:solidFill>
          <a:ln>
            <a:solidFill>
              <a:schemeClr val="accent1">
                <a:shade val="50000"/>
              </a:schemeClr>
            </a:solidFill>
          </a:ln>
        </p:spPr>
      </p:pic>
      <p:sp>
        <p:nvSpPr>
          <p:cNvPr id="341" name="Shape 34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3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3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38">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13" name="Rectangle 12"/>
          <p:cNvSpPr/>
          <p:nvPr/>
        </p:nvSpPr>
        <p:spPr>
          <a:xfrm>
            <a:off x="0" y="-1"/>
            <a:ext cx="9144000" cy="51436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41" name="Shape 54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Thanks!</a:t>
            </a:r>
          </a:p>
        </p:txBody>
      </p:sp>
      <p:sp>
        <p:nvSpPr>
          <p:cNvPr id="542" name="Shape 542"/>
          <p:cNvSpPr txBox="1">
            <a:spLocks noGrp="1"/>
          </p:cNvSpPr>
          <p:nvPr>
            <p:ph type="body" idx="1"/>
          </p:nvPr>
        </p:nvSpPr>
        <p:spPr>
          <a:xfrm>
            <a:off x="4910573" y="913508"/>
            <a:ext cx="4047165" cy="2557830"/>
          </a:xfrm>
          <a:prstGeom prst="rect">
            <a:avLst/>
          </a:prstGeom>
        </p:spPr>
        <p:txBody>
          <a:bodyPr lIns="91425" tIns="91425" rIns="91425" bIns="91425" anchor="t" anchorCtr="0">
            <a:noAutofit/>
          </a:bodyPr>
          <a:lstStyle/>
          <a:p>
            <a:pPr lvl="0" algn="r" rtl="0">
              <a:spcBef>
                <a:spcPts val="0"/>
              </a:spcBef>
              <a:buNone/>
            </a:pPr>
            <a:r>
              <a:rPr lang="en" sz="2400" dirty="0">
                <a:solidFill>
                  <a:schemeClr val="bg1"/>
                </a:solidFill>
              </a:rPr>
              <a:t>Any feedback? </a:t>
            </a:r>
          </a:p>
          <a:p>
            <a:pPr lvl="0" algn="r">
              <a:spcBef>
                <a:spcPts val="0"/>
              </a:spcBef>
              <a:buNone/>
            </a:pPr>
            <a:r>
              <a:rPr lang="en" sz="2400" dirty="0">
                <a:solidFill>
                  <a:schemeClr val="bg1"/>
                </a:solidFill>
              </a:rPr>
              <a:t>Any questions?</a:t>
            </a:r>
          </a:p>
        </p:txBody>
      </p:sp>
      <p:sp>
        <p:nvSpPr>
          <p:cNvPr id="543" name="Shape 5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40</a:t>
            </a:fld>
            <a:endParaRPr lang="en">
              <a:solidFill>
                <a:schemeClr val="bg1"/>
              </a:solidFill>
            </a:endParaRPr>
          </a:p>
        </p:txBody>
      </p:sp>
      <p:sp>
        <p:nvSpPr>
          <p:cNvPr id="1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45"/>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Shape 346"/>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47" name="Shape 347"/>
          <p:cNvSpPr txBox="1">
            <a:spLocks noGrp="1"/>
          </p:cNvSpPr>
          <p:nvPr>
            <p:ph type="body" idx="1"/>
          </p:nvPr>
        </p:nvSpPr>
        <p:spPr>
          <a:xfrm>
            <a:off x="311700" y="1152475"/>
            <a:ext cx="4005858" cy="3416400"/>
          </a:xfrm>
          <a:prstGeom prst="rect">
            <a:avLst/>
          </a:prstGeom>
        </p:spPr>
        <p:txBody>
          <a:bodyPr lIns="91425" tIns="91425" rIns="91425" bIns="91425" anchor="t" anchorCtr="0">
            <a:noAutofit/>
          </a:bodyPr>
          <a:lstStyle/>
          <a:p>
            <a:pPr lvl="0">
              <a:spcAft>
                <a:spcPts val="0"/>
              </a:spcAft>
            </a:pPr>
            <a:r>
              <a:rPr lang="en" sz="1400" i="1" dirty="0">
                <a:solidFill>
                  <a:schemeClr val="bg1"/>
                </a:solidFill>
              </a:rPr>
              <a:t>“</a:t>
            </a:r>
            <a:r>
              <a:rPr lang="en-US" sz="1400" i="1" dirty="0">
                <a:solidFill>
                  <a:schemeClr val="bg1"/>
                </a:solidFill>
              </a:rPr>
              <a:t>The only bad thing about theoretical computing is that there are no theoretical computers.”     </a:t>
            </a:r>
            <a:r>
              <a:rPr lang="en-US" sz="1400" dirty="0">
                <a:solidFill>
                  <a:schemeClr val="bg1"/>
                </a:solidFill>
              </a:rPr>
              <a:t>Andy Thomason.</a:t>
            </a:r>
          </a:p>
          <a:p>
            <a:pPr lvl="0">
              <a:spcAft>
                <a:spcPts val="0"/>
              </a:spcAft>
            </a:pPr>
            <a:endParaRPr lang="en-US" dirty="0">
              <a:solidFill>
                <a:schemeClr val="bg1"/>
              </a:solidFill>
            </a:endParaRPr>
          </a:p>
          <a:p>
            <a:pPr lvl="0">
              <a:spcAft>
                <a:spcPts val="0"/>
              </a:spcAft>
            </a:pPr>
            <a:r>
              <a:rPr lang="en-US" dirty="0">
                <a:solidFill>
                  <a:schemeClr val="bg1"/>
                </a:solidFill>
              </a:rPr>
              <a:t>CPU pipeline</a:t>
            </a:r>
          </a:p>
          <a:p>
            <a:pPr lvl="0">
              <a:spcAft>
                <a:spcPts val="0"/>
              </a:spcAft>
            </a:pPr>
            <a:r>
              <a:rPr lang="en-US" sz="1400" dirty="0">
                <a:solidFill>
                  <a:schemeClr val="bg1"/>
                </a:solidFill>
              </a:rPr>
              <a:t>Do not help the compiler!</a:t>
            </a:r>
          </a:p>
          <a:p>
            <a:pPr lvl="0">
              <a:spcAft>
                <a:spcPts val="0"/>
              </a:spcAft>
            </a:pPr>
            <a:r>
              <a:rPr lang="en-US" sz="1400" dirty="0">
                <a:solidFill>
                  <a:schemeClr val="bg1"/>
                </a:solidFill>
              </a:rPr>
              <a:t>But don’t sabotage it!</a:t>
            </a:r>
          </a:p>
          <a:p>
            <a:pPr lvl="0" rtl="0">
              <a:spcBef>
                <a:spcPts val="0"/>
              </a:spcBef>
              <a:spcAft>
                <a:spcPts val="0"/>
              </a:spcAft>
              <a:buNone/>
            </a:pPr>
            <a:endParaRPr dirty="0">
              <a:solidFill>
                <a:schemeClr val="bg1"/>
              </a:solidFill>
            </a:endParaRPr>
          </a:p>
          <a:p>
            <a:pPr lvl="0" rtl="0">
              <a:spcBef>
                <a:spcPts val="0"/>
              </a:spcBef>
              <a:buNone/>
            </a:pPr>
            <a:r>
              <a:rPr lang="en" dirty="0">
                <a:solidFill>
                  <a:schemeClr val="bg1"/>
                </a:solidFill>
              </a:rPr>
              <a:t>Concurrency.</a:t>
            </a:r>
          </a:p>
        </p:txBody>
      </p:sp>
      <p:pic>
        <p:nvPicPr>
          <p:cNvPr id="348" name="Shape 348"/>
          <p:cNvPicPr preferRelativeResize="0"/>
          <p:nvPr/>
        </p:nvPicPr>
        <p:blipFill rotWithShape="1">
          <a:blip r:embed="rId3">
            <a:alphaModFix/>
          </a:blip>
          <a:srcRect l="2189" t="1716" r="1498" b="3053"/>
          <a:stretch/>
        </p:blipFill>
        <p:spPr>
          <a:xfrm>
            <a:off x="4285756" y="817081"/>
            <a:ext cx="4723074" cy="3618714"/>
          </a:xfrm>
          <a:prstGeom prst="rect">
            <a:avLst/>
          </a:prstGeom>
          <a:solidFill>
            <a:schemeClr val="lt1"/>
          </a:solidFill>
          <a:ln>
            <a:solidFill>
              <a:schemeClr val="accent1">
                <a:shade val="50000"/>
              </a:schemeClr>
            </a:solidFill>
          </a:ln>
        </p:spPr>
      </p:pic>
      <p:sp>
        <p:nvSpPr>
          <p:cNvPr id="349" name="Shape 3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5</a:t>
            </a:fld>
            <a:endParaRPr lang="en">
              <a:solidFill>
                <a:schemeClr val="bg1"/>
              </a:solidFill>
            </a:endParaRPr>
          </a:p>
        </p:txBody>
      </p:sp>
      <p:sp>
        <p:nvSpPr>
          <p:cNvPr id="350" name="Shape 35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54"/>
        <p:cNvGrpSpPr/>
        <p:nvPr/>
      </p:nvGrpSpPr>
      <p:grpSpPr>
        <a:xfrm>
          <a:off x="0" y="0"/>
          <a:ext cx="0" cy="0"/>
          <a:chOff x="0" y="0"/>
          <a:chExt cx="0" cy="0"/>
        </a:xfrm>
      </p:grpSpPr>
      <p:sp>
        <p:nvSpPr>
          <p:cNvPr id="34" name="Rectangle 33"/>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0" name="Shape 36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62" name="Shape 36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6</a:t>
            </a:fld>
            <a:endParaRPr lang="en">
              <a:solidFill>
                <a:schemeClr val="bg1"/>
              </a:solidFill>
            </a:endParaRPr>
          </a:p>
        </p:txBody>
      </p:sp>
      <p:sp>
        <p:nvSpPr>
          <p:cNvPr id="363" name="Shape 36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grpSp>
        <p:nvGrpSpPr>
          <p:cNvPr id="355" name="Shape 355"/>
          <p:cNvGrpSpPr/>
          <p:nvPr/>
        </p:nvGrpSpPr>
        <p:grpSpPr>
          <a:xfrm>
            <a:off x="4521575" y="1152475"/>
            <a:ext cx="4296065" cy="2864430"/>
            <a:chOff x="4487327" y="1173473"/>
            <a:chExt cx="4580400" cy="3395400"/>
          </a:xfrm>
        </p:grpSpPr>
        <p:sp>
          <p:nvSpPr>
            <p:cNvPr id="356" name="Shape 356"/>
            <p:cNvSpPr/>
            <p:nvPr/>
          </p:nvSpPr>
          <p:spPr>
            <a:xfrm>
              <a:off x="4487327" y="1173473"/>
              <a:ext cx="4580400" cy="3395400"/>
            </a:xfrm>
            <a:prstGeom prst="rect">
              <a:avLst/>
            </a:prstGeom>
            <a:solidFill>
              <a:srgbClr val="43434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357" name="Shape 357"/>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4519399" y="1219216"/>
              <a:ext cx="4508515" cy="3313740"/>
            </a:xfrm>
            <a:prstGeom prst="rect">
              <a:avLst/>
            </a:prstGeom>
            <a:noFill/>
            <a:ln>
              <a:noFill/>
            </a:ln>
          </p:spPr>
        </p:pic>
      </p:grpSp>
      <p:sp>
        <p:nvSpPr>
          <p:cNvPr id="3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3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347"/>
          <p:cNvSpPr txBox="1">
            <a:spLocks/>
          </p:cNvSpPr>
          <p:nvPr/>
        </p:nvSpPr>
        <p:spPr>
          <a:xfrm>
            <a:off x="311700" y="1152475"/>
            <a:ext cx="4005858" cy="294444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spcAft>
                <a:spcPts val="0"/>
              </a:spcAft>
            </a:pPr>
            <a:r>
              <a:rPr lang="en-US" sz="1400" i="1" dirty="0">
                <a:solidFill>
                  <a:schemeClr val="bg1"/>
                </a:solidFill>
              </a:rPr>
              <a:t>“The only bad thing about theoretical computing is that there are no theoretical computers.”     </a:t>
            </a:r>
            <a:r>
              <a:rPr lang="en-US" sz="1400" dirty="0">
                <a:solidFill>
                  <a:schemeClr val="bg1"/>
                </a:solidFill>
              </a:rPr>
              <a:t>Andy Thomason.</a:t>
            </a:r>
          </a:p>
          <a:p>
            <a:pPr>
              <a:spcAft>
                <a:spcPts val="0"/>
              </a:spcAft>
            </a:pPr>
            <a:endParaRPr lang="en-US" dirty="0">
              <a:solidFill>
                <a:schemeClr val="bg1"/>
              </a:solidFill>
            </a:endParaRPr>
          </a:p>
          <a:p>
            <a:pPr>
              <a:spcAft>
                <a:spcPts val="0"/>
              </a:spcAft>
            </a:pPr>
            <a:r>
              <a:rPr lang="en-US" dirty="0">
                <a:solidFill>
                  <a:schemeClr val="bg1"/>
                </a:solidFill>
              </a:rPr>
              <a:t>CPU pipeline</a:t>
            </a:r>
          </a:p>
          <a:p>
            <a:pPr>
              <a:spcAft>
                <a:spcPts val="0"/>
              </a:spcAft>
            </a:pPr>
            <a:r>
              <a:rPr lang="en-US" sz="1400" dirty="0">
                <a:solidFill>
                  <a:schemeClr val="bg1"/>
                </a:solidFill>
              </a:rPr>
              <a:t>Do not help the compiler!</a:t>
            </a:r>
          </a:p>
          <a:p>
            <a:pPr>
              <a:spcAft>
                <a:spcPts val="0"/>
              </a:spcAft>
            </a:pPr>
            <a:r>
              <a:rPr lang="en-US" sz="1400" dirty="0">
                <a:solidFill>
                  <a:schemeClr val="bg1"/>
                </a:solidFill>
              </a:rPr>
              <a:t>But don’t sabotage it!</a:t>
            </a:r>
          </a:p>
          <a:p>
            <a:pPr>
              <a:spcAft>
                <a:spcPts val="0"/>
              </a:spcAft>
            </a:pPr>
            <a:endParaRPr lang="en-US" dirty="0">
              <a:solidFill>
                <a:schemeClr val="bg1"/>
              </a:solidFill>
            </a:endParaRPr>
          </a:p>
          <a:p>
            <a:r>
              <a:rPr lang="en-US" dirty="0">
                <a:solidFill>
                  <a:schemeClr val="bg1"/>
                </a:solidFill>
              </a:rPr>
              <a:t>Concurrency?</a:t>
            </a:r>
          </a:p>
        </p:txBody>
      </p:sp>
      <p:sp>
        <p:nvSpPr>
          <p:cNvPr id="13"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rtl="0">
              <a:spcBef>
                <a:spcPts val="0"/>
              </a:spcBef>
              <a:buNone/>
            </a:pPr>
            <a:r>
              <a:rPr lang="en" sz="1000" dirty="0">
                <a:solidFill>
                  <a:schemeClr val="bg1"/>
                </a:solidFill>
              </a:rPr>
              <a:t>Image taken from a talk of Herb Sutter and Scott Meiers on concurrency and C++11.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74"/>
        <p:cNvGrpSpPr/>
        <p:nvPr/>
      </p:nvGrpSpPr>
      <p:grpSpPr>
        <a:xfrm>
          <a:off x="0" y="0"/>
          <a:ext cx="0" cy="0"/>
          <a:chOff x="0" y="0"/>
          <a:chExt cx="0" cy="0"/>
        </a:xfrm>
      </p:grpSpPr>
      <p:sp>
        <p:nvSpPr>
          <p:cNvPr id="26" name="Rectangle 25"/>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Shape 37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76" name="Shape 376"/>
          <p:cNvSpPr txBox="1">
            <a:spLocks noGrp="1"/>
          </p:cNvSpPr>
          <p:nvPr>
            <p:ph type="body" idx="1"/>
          </p:nvPr>
        </p:nvSpPr>
        <p:spPr>
          <a:xfrm>
            <a:off x="249300" y="1152475"/>
            <a:ext cx="4246500" cy="3114600"/>
          </a:xfrm>
          <a:prstGeom prst="rect">
            <a:avLst/>
          </a:prstGeom>
        </p:spPr>
        <p:txBody>
          <a:bodyPr lIns="91425" tIns="91425" rIns="91425" bIns="91425" anchor="t" anchorCtr="0">
            <a:noAutofit/>
          </a:bodyPr>
          <a:lstStyle/>
          <a:p>
            <a:pPr lvl="0">
              <a:spcBef>
                <a:spcPts val="0"/>
              </a:spcBef>
              <a:buNone/>
            </a:pPr>
            <a:r>
              <a:rPr lang="en" dirty="0">
                <a:solidFill>
                  <a:schemeClr val="bg1"/>
                </a:solidFill>
              </a:rPr>
              <a:t>CPUs are 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lvl="0">
              <a:spcBef>
                <a:spcPts val="0"/>
              </a:spcBef>
              <a:buNone/>
            </a:pPr>
            <a:endParaRPr dirty="0">
              <a:solidFill>
                <a:schemeClr val="bg1"/>
              </a:solidFill>
            </a:endParaRPr>
          </a:p>
          <a:p>
            <a:pPr lvl="0">
              <a:spcBef>
                <a:spcPts val="0"/>
              </a:spcBef>
              <a:buNone/>
            </a:pPr>
            <a:endParaRPr dirty="0">
              <a:solidFill>
                <a:schemeClr val="bg1"/>
              </a:solidFill>
            </a:endParaRPr>
          </a:p>
          <a:p>
            <a:pPr lv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77" name="Shape 37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7</a:t>
            </a:fld>
            <a:endParaRPr lang="en">
              <a:solidFill>
                <a:schemeClr val="bg1"/>
              </a:solidFill>
            </a:endParaRPr>
          </a:p>
        </p:txBody>
      </p:sp>
      <p:sp>
        <p:nvSpPr>
          <p:cNvPr id="378" name="Shape 37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pic>
        <p:nvPicPr>
          <p:cNvPr id="1026" name="Picture 2" descr="Image result for intel cpu i7 cach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511700" y="984693"/>
            <a:ext cx="4163000" cy="2897448"/>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p:cNvSpPr/>
          <p:nvPr/>
        </p:nvSpPr>
        <p:spPr>
          <a:xfrm>
            <a:off x="7991650" y="1254041"/>
            <a:ext cx="683050"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492472" y="1298713"/>
            <a:ext cx="676569"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84"/>
        <p:cNvGrpSpPr/>
        <p:nvPr/>
      </p:nvGrpSpPr>
      <p:grpSpPr>
        <a:xfrm>
          <a:off x="0" y="0"/>
          <a:ext cx="0" cy="0"/>
          <a:chOff x="0" y="0"/>
          <a:chExt cx="0" cy="0"/>
        </a:xfrm>
      </p:grpSpPr>
      <p:sp>
        <p:nvSpPr>
          <p:cNvPr id="28" name="Rectangle 27"/>
          <p:cNvSpPr/>
          <p:nvPr/>
        </p:nvSpPr>
        <p:spPr>
          <a:xfrm>
            <a:off x="0" y="-1"/>
            <a:ext cx="9144000" cy="51436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Shape 38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86" name="Shape 386"/>
          <p:cNvSpPr txBox="1">
            <a:spLocks noGrp="1"/>
          </p:cNvSpPr>
          <p:nvPr>
            <p:ph type="body" idx="1"/>
          </p:nvPr>
        </p:nvSpPr>
        <p:spPr>
          <a:xfrm>
            <a:off x="249300" y="1152475"/>
            <a:ext cx="4246500" cy="31146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marL="514350" lvl="0" indent="-285750" rtl="0">
              <a:spcBef>
                <a:spcPts val="0"/>
              </a:spcBef>
              <a:buClr>
                <a:schemeClr val="bg1"/>
              </a:buClr>
              <a:buFont typeface="Arial" panose="020B0604020202020204" pitchFamily="34" charset="0"/>
              <a:buChar char="•"/>
            </a:pPr>
            <a:r>
              <a:rPr lang="en" dirty="0">
                <a:solidFill>
                  <a:schemeClr val="bg1"/>
                </a:solidFill>
              </a:rPr>
              <a:t>Waiting for data!</a:t>
            </a: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87" name="Shape 38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8</a:t>
            </a:fld>
            <a:endParaRPr lang="en" dirty="0">
              <a:solidFill>
                <a:schemeClr val="bg1"/>
              </a:solidFill>
            </a:endParaRPr>
          </a:p>
        </p:txBody>
      </p:sp>
      <p:sp>
        <p:nvSpPr>
          <p:cNvPr id="388" name="Shape 38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pic>
        <p:nvPicPr>
          <p:cNvPr id="25" name="Picture 2" descr="Image result for intel cpu i7 cach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511700" y="984693"/>
            <a:ext cx="4163000" cy="2897448"/>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p:cNvSpPr/>
          <p:nvPr/>
        </p:nvSpPr>
        <p:spPr>
          <a:xfrm>
            <a:off x="7991650" y="1254041"/>
            <a:ext cx="683050"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492472" y="1298713"/>
            <a:ext cx="676569"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3"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94"/>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95" name="Shape 39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96" name="Shape 396"/>
          <p:cNvSpPr txBox="1">
            <a:spLocks noGrp="1"/>
          </p:cNvSpPr>
          <p:nvPr>
            <p:ph type="body" idx="1"/>
          </p:nvPr>
        </p:nvSpPr>
        <p:spPr>
          <a:xfrm>
            <a:off x="4212175" y="1152475"/>
            <a:ext cx="4868215" cy="3416400"/>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‘Pipeline’ of instructions.</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rgbClr val="FF9B9B"/>
                </a:solidFill>
              </a:rPr>
              <a:t>BAD,</a:t>
            </a:r>
            <a:r>
              <a:rPr lang="en" dirty="0">
                <a:solidFill>
                  <a:schemeClr val="bg1"/>
                </a:solidFill>
              </a:rPr>
              <a:t> aliasing is bad - </a:t>
            </a:r>
            <a:r>
              <a:rPr lang="en" sz="1100" dirty="0">
                <a:solidFill>
                  <a:schemeClr val="bg1"/>
                </a:solidFill>
              </a:rPr>
              <a:t>prefetch</a:t>
            </a:r>
          </a:p>
          <a:p>
            <a:pPr lvl="0" rtl="0">
              <a:spcBef>
                <a:spcPts val="0"/>
              </a:spcBef>
              <a:spcAft>
                <a:spcPts val="0"/>
              </a:spcAft>
              <a:buNone/>
            </a:pPr>
            <a:r>
              <a:rPr lang="en" dirty="0">
                <a:solidFill>
                  <a:srgbClr val="FF9B9B"/>
                </a:solidFill>
              </a:rPr>
              <a:t>BAD,</a:t>
            </a:r>
            <a:r>
              <a:rPr lang="en" dirty="0">
                <a:solidFill>
                  <a:schemeClr val="bg1"/>
                </a:solidFill>
              </a:rPr>
              <a:t> concionals are bad - </a:t>
            </a:r>
            <a:r>
              <a:rPr lang="en" sz="1100" dirty="0">
                <a:solidFill>
                  <a:schemeClr val="bg1"/>
                </a:solidFill>
              </a:rPr>
              <a:t>taking decisions beforehand</a:t>
            </a:r>
          </a:p>
          <a:p>
            <a:pPr lvl="0" rtl="0">
              <a:spcBef>
                <a:spcPts val="0"/>
              </a:spcBef>
              <a:spcAft>
                <a:spcPts val="0"/>
              </a:spcAft>
              <a:buNone/>
            </a:pPr>
            <a:r>
              <a:rPr lang="en" dirty="0">
                <a:solidFill>
                  <a:srgbClr val="FF9B9B"/>
                </a:solidFill>
              </a:rPr>
              <a:t>BAD,</a:t>
            </a:r>
            <a:r>
              <a:rPr lang="en" dirty="0">
                <a:solidFill>
                  <a:schemeClr val="bg1"/>
                </a:solidFill>
              </a:rPr>
              <a:t> virtualization is bad - </a:t>
            </a:r>
            <a:r>
              <a:rPr lang="en" sz="1100" dirty="0">
                <a:solidFill>
                  <a:schemeClr val="bg1"/>
                </a:solidFill>
              </a:rPr>
              <a:t>vtable=alias</a:t>
            </a:r>
          </a:p>
          <a:p>
            <a:pPr lvl="0" rtl="0">
              <a:spcBef>
                <a:spcPts val="0"/>
              </a:spcBef>
              <a:spcAft>
                <a:spcPts val="0"/>
              </a:spcAft>
              <a:buNone/>
            </a:pPr>
            <a:endParaRPr sz="1100" dirty="0">
              <a:solidFill>
                <a:schemeClr val="bg1"/>
              </a:solidFill>
            </a:endParaRPr>
          </a:p>
          <a:p>
            <a:pPr lvl="0" rtl="0">
              <a:spcBef>
                <a:spcPts val="0"/>
              </a:spcBef>
              <a:spcAft>
                <a:spcPts val="0"/>
              </a:spcAft>
              <a:buNone/>
            </a:pPr>
            <a:r>
              <a:rPr lang="en" dirty="0">
                <a:solidFill>
                  <a:schemeClr val="bg1"/>
                </a:solidFill>
              </a:rPr>
              <a:t>Multi-threading, not neces</a:t>
            </a:r>
            <a:r>
              <a:rPr lang="en-US" dirty="0">
                <a:solidFill>
                  <a:schemeClr val="bg1"/>
                </a:solidFill>
              </a:rPr>
              <a:t>s</a:t>
            </a:r>
            <a:r>
              <a:rPr lang="en" dirty="0">
                <a:solidFill>
                  <a:schemeClr val="bg1"/>
                </a:solidFill>
              </a:rPr>
              <a:t>arily better!</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chemeClr val="bg1"/>
                </a:solidFill>
              </a:rPr>
              <a:t>Threads may share the cache. Caution!</a:t>
            </a:r>
          </a:p>
        </p:txBody>
      </p:sp>
      <p:sp>
        <p:nvSpPr>
          <p:cNvPr id="397" name="Shape 397"/>
          <p:cNvSpPr txBox="1">
            <a:spLocks noGrp="1"/>
          </p:cNvSpPr>
          <p:nvPr>
            <p:ph type="body" idx="1"/>
          </p:nvPr>
        </p:nvSpPr>
        <p:spPr>
          <a:xfrm>
            <a:off x="249300" y="1152474"/>
            <a:ext cx="3737100" cy="3303863"/>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a:t>
            </a:r>
            <a:r>
              <a:rPr lang="en" dirty="0">
                <a:solidFill>
                  <a:schemeClr val="bg1"/>
                </a:solidFill>
              </a:rPr>
              <a:t> 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marL="514350" lvl="0" indent="-285750" rtl="0">
              <a:spcBef>
                <a:spcPts val="0"/>
              </a:spcBef>
              <a:buClr>
                <a:schemeClr val="bg1"/>
              </a:buClr>
              <a:buFont typeface="Arial" panose="020B0604020202020204" pitchFamily="34" charset="0"/>
              <a:buChar char="•"/>
            </a:pPr>
            <a:r>
              <a:rPr lang="en" dirty="0">
                <a:solidFill>
                  <a:srgbClr val="FF9B9B"/>
                </a:solidFill>
              </a:rPr>
              <a:t>Waiting for data!</a:t>
            </a: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98" name="Shape 39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9</a:t>
            </a:fld>
            <a:endParaRPr lang="en">
              <a:solidFill>
                <a:schemeClr val="bg1"/>
              </a:solidFill>
            </a:endParaRPr>
          </a:p>
        </p:txBody>
      </p:sp>
      <p:sp>
        <p:nvSpPr>
          <p:cNvPr id="399" name="Shape 39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97">
                                            <p:txEl>
                                              <p:pRg st="1" end="1"/>
                                            </p:txEl>
                                          </p:spTgt>
                                        </p:tgtEl>
                                        <p:attrNameLst>
                                          <p:attrName>style.color</p:attrName>
                                        </p:attrNameLst>
                                      </p:cBhvr>
                                      <p:to>
                                        <a:srgbClr val="7F7F7F"/>
                                      </p:to>
                                    </p:animClr>
                                    <p:animClr clrSpc="rgb" dir="cw">
                                      <p:cBhvr>
                                        <p:cTn id="7" dur="500" fill="hold"/>
                                        <p:tgtEl>
                                          <p:spTgt spid="397">
                                            <p:txEl>
                                              <p:pRg st="1" end="1"/>
                                            </p:txEl>
                                          </p:spTgt>
                                        </p:tgtEl>
                                        <p:attrNameLst>
                                          <p:attrName>fillcolor</p:attrName>
                                        </p:attrNameLst>
                                      </p:cBhvr>
                                      <p:to>
                                        <a:srgbClr val="7F7F7F"/>
                                      </p:to>
                                    </p:animClr>
                                    <p:set>
                                      <p:cBhvr>
                                        <p:cTn id="8" dur="500" fill="hold"/>
                                        <p:tgtEl>
                                          <p:spTgt spid="397">
                                            <p:txEl>
                                              <p:pRg st="1" end="1"/>
                                            </p:txEl>
                                          </p:spTgt>
                                        </p:tgtEl>
                                        <p:attrNameLst>
                                          <p:attrName>fill.type</p:attrName>
                                        </p:attrNameLst>
                                      </p:cBhvr>
                                      <p:to>
                                        <p:strVal val="solid"/>
                                      </p:to>
                                    </p:set>
                                    <p:set>
                                      <p:cBhvr>
                                        <p:cTn id="9" dur="500" fill="hold"/>
                                        <p:tgtEl>
                                          <p:spTgt spid="397">
                                            <p:txEl>
                                              <p:pRg st="1" end="1"/>
                                            </p:txEl>
                                          </p:spTgt>
                                        </p:tgtEl>
                                        <p:attrNameLst>
                                          <p:attrName>fill.on</p:attrName>
                                        </p:attrNameLst>
                                      </p:cBhvr>
                                      <p:to>
                                        <p:strVal val="true"/>
                                      </p:to>
                                    </p:set>
                                  </p:childTnLst>
                                </p:cTn>
                              </p:par>
                              <p:par>
                                <p:cTn id="10" presetID="19" presetClass="emph" presetSubtype="0" fill="hold" nodeType="withEffect">
                                  <p:stCondLst>
                                    <p:cond delay="0"/>
                                  </p:stCondLst>
                                  <p:childTnLst>
                                    <p:animClr clrSpc="rgb" dir="cw">
                                      <p:cBhvr override="childStyle">
                                        <p:cTn id="11" dur="500" fill="hold"/>
                                        <p:tgtEl>
                                          <p:spTgt spid="397">
                                            <p:txEl>
                                              <p:pRg st="2" end="2"/>
                                            </p:txEl>
                                          </p:spTgt>
                                        </p:tgtEl>
                                        <p:attrNameLst>
                                          <p:attrName>style.color</p:attrName>
                                        </p:attrNameLst>
                                      </p:cBhvr>
                                      <p:to>
                                        <a:srgbClr val="7F7F7F"/>
                                      </p:to>
                                    </p:animClr>
                                    <p:animClr clrSpc="rgb" dir="cw">
                                      <p:cBhvr>
                                        <p:cTn id="12" dur="500" fill="hold"/>
                                        <p:tgtEl>
                                          <p:spTgt spid="397">
                                            <p:txEl>
                                              <p:pRg st="2" end="2"/>
                                            </p:txEl>
                                          </p:spTgt>
                                        </p:tgtEl>
                                        <p:attrNameLst>
                                          <p:attrName>fillcolor</p:attrName>
                                        </p:attrNameLst>
                                      </p:cBhvr>
                                      <p:to>
                                        <a:srgbClr val="7F7F7F"/>
                                      </p:to>
                                    </p:animClr>
                                    <p:set>
                                      <p:cBhvr>
                                        <p:cTn id="13" dur="500" fill="hold"/>
                                        <p:tgtEl>
                                          <p:spTgt spid="397">
                                            <p:txEl>
                                              <p:pRg st="2" end="2"/>
                                            </p:txEl>
                                          </p:spTgt>
                                        </p:tgtEl>
                                        <p:attrNameLst>
                                          <p:attrName>fill.type</p:attrName>
                                        </p:attrNameLst>
                                      </p:cBhvr>
                                      <p:to>
                                        <p:strVal val="solid"/>
                                      </p:to>
                                    </p:set>
                                    <p:set>
                                      <p:cBhvr>
                                        <p:cTn id="14" dur="500" fill="hold"/>
                                        <p:tgtEl>
                                          <p:spTgt spid="397">
                                            <p:txEl>
                                              <p:pRg st="2" end="2"/>
                                            </p:txEl>
                                          </p:spTgt>
                                        </p:tgtEl>
                                        <p:attrNameLst>
                                          <p:attrName>fill.on</p:attrName>
                                        </p:attrNameLst>
                                      </p:cBhvr>
                                      <p:to>
                                        <p:strVal val="true"/>
                                      </p:to>
                                    </p:set>
                                  </p:childTnLst>
                                </p:cTn>
                              </p:par>
                              <p:par>
                                <p:cTn id="15" presetID="19" presetClass="emph" presetSubtype="0" fill="hold" nodeType="withEffect">
                                  <p:stCondLst>
                                    <p:cond delay="0"/>
                                  </p:stCondLst>
                                  <p:childTnLst>
                                    <p:animClr clrSpc="rgb" dir="cw">
                                      <p:cBhvr override="childStyle">
                                        <p:cTn id="16" dur="500" fill="hold"/>
                                        <p:tgtEl>
                                          <p:spTgt spid="397">
                                            <p:txEl>
                                              <p:pRg st="3" end="3"/>
                                            </p:txEl>
                                          </p:spTgt>
                                        </p:tgtEl>
                                        <p:attrNameLst>
                                          <p:attrName>style.color</p:attrName>
                                        </p:attrNameLst>
                                      </p:cBhvr>
                                      <p:to>
                                        <a:srgbClr val="7F7F7F"/>
                                      </p:to>
                                    </p:animClr>
                                    <p:animClr clrSpc="rgb" dir="cw">
                                      <p:cBhvr>
                                        <p:cTn id="17" dur="500" fill="hold"/>
                                        <p:tgtEl>
                                          <p:spTgt spid="397">
                                            <p:txEl>
                                              <p:pRg st="3" end="3"/>
                                            </p:txEl>
                                          </p:spTgt>
                                        </p:tgtEl>
                                        <p:attrNameLst>
                                          <p:attrName>fillcolor</p:attrName>
                                        </p:attrNameLst>
                                      </p:cBhvr>
                                      <p:to>
                                        <a:srgbClr val="7F7F7F"/>
                                      </p:to>
                                    </p:animClr>
                                    <p:set>
                                      <p:cBhvr>
                                        <p:cTn id="18" dur="500" fill="hold"/>
                                        <p:tgtEl>
                                          <p:spTgt spid="397">
                                            <p:txEl>
                                              <p:pRg st="3" end="3"/>
                                            </p:txEl>
                                          </p:spTgt>
                                        </p:tgtEl>
                                        <p:attrNameLst>
                                          <p:attrName>fill.type</p:attrName>
                                        </p:attrNameLst>
                                      </p:cBhvr>
                                      <p:to>
                                        <p:strVal val="solid"/>
                                      </p:to>
                                    </p:set>
                                    <p:set>
                                      <p:cBhvr>
                                        <p:cTn id="19" dur="500" fill="hold"/>
                                        <p:tgtEl>
                                          <p:spTgt spid="397">
                                            <p:txEl>
                                              <p:pRg st="3" end="3"/>
                                            </p:txEl>
                                          </p:spTgt>
                                        </p:tgtEl>
                                        <p:attrNameLst>
                                          <p:attrName>fill.on</p:attrName>
                                        </p:attrNameLst>
                                      </p:cBhvr>
                                      <p:to>
                                        <p:strVal val="true"/>
                                      </p:to>
                                    </p:set>
                                  </p:childTnLst>
                                </p:cTn>
                              </p:par>
                              <p:par>
                                <p:cTn id="20" presetID="19" presetClass="emph" presetSubtype="0" fill="hold" nodeType="withEffect">
                                  <p:stCondLst>
                                    <p:cond delay="0"/>
                                  </p:stCondLst>
                                  <p:childTnLst>
                                    <p:animClr clrSpc="rgb" dir="cw">
                                      <p:cBhvr override="childStyle">
                                        <p:cTn id="21" dur="500" fill="hold"/>
                                        <p:tgtEl>
                                          <p:spTgt spid="397">
                                            <p:txEl>
                                              <p:pRg st="4" end="4"/>
                                            </p:txEl>
                                          </p:spTgt>
                                        </p:tgtEl>
                                        <p:attrNameLst>
                                          <p:attrName>style.color</p:attrName>
                                        </p:attrNameLst>
                                      </p:cBhvr>
                                      <p:to>
                                        <a:srgbClr val="7F7F7F"/>
                                      </p:to>
                                    </p:animClr>
                                    <p:animClr clrSpc="rgb" dir="cw">
                                      <p:cBhvr>
                                        <p:cTn id="22" dur="500" fill="hold"/>
                                        <p:tgtEl>
                                          <p:spTgt spid="397">
                                            <p:txEl>
                                              <p:pRg st="4" end="4"/>
                                            </p:txEl>
                                          </p:spTgt>
                                        </p:tgtEl>
                                        <p:attrNameLst>
                                          <p:attrName>fillcolor</p:attrName>
                                        </p:attrNameLst>
                                      </p:cBhvr>
                                      <p:to>
                                        <a:srgbClr val="7F7F7F"/>
                                      </p:to>
                                    </p:animClr>
                                    <p:set>
                                      <p:cBhvr>
                                        <p:cTn id="23" dur="500" fill="hold"/>
                                        <p:tgtEl>
                                          <p:spTgt spid="397">
                                            <p:txEl>
                                              <p:pRg st="4" end="4"/>
                                            </p:txEl>
                                          </p:spTgt>
                                        </p:tgtEl>
                                        <p:attrNameLst>
                                          <p:attrName>fill.type</p:attrName>
                                        </p:attrNameLst>
                                      </p:cBhvr>
                                      <p:to>
                                        <p:strVal val="solid"/>
                                      </p:to>
                                    </p:set>
                                    <p:set>
                                      <p:cBhvr>
                                        <p:cTn id="24" dur="500" fill="hold"/>
                                        <p:tgtEl>
                                          <p:spTgt spid="397">
                                            <p:txEl>
                                              <p:pRg st="4" end="4"/>
                                            </p:txEl>
                                          </p:spTgt>
                                        </p:tgtEl>
                                        <p:attrNameLst>
                                          <p:attrName>fill.on</p:attrName>
                                        </p:attrNameLst>
                                      </p:cBhvr>
                                      <p:to>
                                        <p:strVal val="true"/>
                                      </p:to>
                                    </p:set>
                                  </p:childTnLst>
                                </p:cTn>
                              </p:par>
                              <p:par>
                                <p:cTn id="25" presetID="19" presetClass="emph" presetSubtype="0" fill="hold" nodeType="withEffect">
                                  <p:stCondLst>
                                    <p:cond delay="0"/>
                                  </p:stCondLst>
                                  <p:childTnLst>
                                    <p:animClr clrSpc="rgb" dir="cw">
                                      <p:cBhvr override="childStyle">
                                        <p:cTn id="26" dur="500" fill="hold"/>
                                        <p:tgtEl>
                                          <p:spTgt spid="396">
                                            <p:txEl>
                                              <p:pRg st="2" end="2"/>
                                            </p:txEl>
                                          </p:spTgt>
                                        </p:tgtEl>
                                        <p:attrNameLst>
                                          <p:attrName>style.color</p:attrName>
                                        </p:attrNameLst>
                                      </p:cBhvr>
                                      <p:to>
                                        <a:srgbClr val="7F7F7F"/>
                                      </p:to>
                                    </p:animClr>
                                    <p:animClr clrSpc="rgb" dir="cw">
                                      <p:cBhvr>
                                        <p:cTn id="27" dur="500" fill="hold"/>
                                        <p:tgtEl>
                                          <p:spTgt spid="396">
                                            <p:txEl>
                                              <p:pRg st="2" end="2"/>
                                            </p:txEl>
                                          </p:spTgt>
                                        </p:tgtEl>
                                        <p:attrNameLst>
                                          <p:attrName>fillcolor</p:attrName>
                                        </p:attrNameLst>
                                      </p:cBhvr>
                                      <p:to>
                                        <a:srgbClr val="7F7F7F"/>
                                      </p:to>
                                    </p:animClr>
                                    <p:set>
                                      <p:cBhvr>
                                        <p:cTn id="28" dur="500" fill="hold"/>
                                        <p:tgtEl>
                                          <p:spTgt spid="396">
                                            <p:txEl>
                                              <p:pRg st="2" end="2"/>
                                            </p:txEl>
                                          </p:spTgt>
                                        </p:tgtEl>
                                        <p:attrNameLst>
                                          <p:attrName>fill.type</p:attrName>
                                        </p:attrNameLst>
                                      </p:cBhvr>
                                      <p:to>
                                        <p:strVal val="solid"/>
                                      </p:to>
                                    </p:set>
                                    <p:set>
                                      <p:cBhvr>
                                        <p:cTn id="29" dur="500" fill="hold"/>
                                        <p:tgtEl>
                                          <p:spTgt spid="396">
                                            <p:txEl>
                                              <p:pRg st="2" end="2"/>
                                            </p:txEl>
                                          </p:spTgt>
                                        </p:tgtEl>
                                        <p:attrNameLst>
                                          <p:attrName>fill.on</p:attrName>
                                        </p:attrNameLst>
                                      </p:cBhvr>
                                      <p:to>
                                        <p:strVal val="true"/>
                                      </p:to>
                                    </p:set>
                                  </p:childTnLst>
                                </p:cTn>
                              </p:par>
                              <p:par>
                                <p:cTn id="30" presetID="19" presetClass="emph" presetSubtype="0" fill="hold" nodeType="withEffect">
                                  <p:stCondLst>
                                    <p:cond delay="0"/>
                                  </p:stCondLst>
                                  <p:childTnLst>
                                    <p:animClr clrSpc="rgb" dir="cw">
                                      <p:cBhvr override="childStyle">
                                        <p:cTn id="31" dur="500" fill="hold"/>
                                        <p:tgtEl>
                                          <p:spTgt spid="396">
                                            <p:txEl>
                                              <p:pRg st="3" end="3"/>
                                            </p:txEl>
                                          </p:spTgt>
                                        </p:tgtEl>
                                        <p:attrNameLst>
                                          <p:attrName>style.color</p:attrName>
                                        </p:attrNameLst>
                                      </p:cBhvr>
                                      <p:to>
                                        <a:srgbClr val="7F7F7F"/>
                                      </p:to>
                                    </p:animClr>
                                    <p:animClr clrSpc="rgb" dir="cw">
                                      <p:cBhvr>
                                        <p:cTn id="32" dur="500" fill="hold"/>
                                        <p:tgtEl>
                                          <p:spTgt spid="396">
                                            <p:txEl>
                                              <p:pRg st="3" end="3"/>
                                            </p:txEl>
                                          </p:spTgt>
                                        </p:tgtEl>
                                        <p:attrNameLst>
                                          <p:attrName>fillcolor</p:attrName>
                                        </p:attrNameLst>
                                      </p:cBhvr>
                                      <p:to>
                                        <a:srgbClr val="7F7F7F"/>
                                      </p:to>
                                    </p:animClr>
                                    <p:set>
                                      <p:cBhvr>
                                        <p:cTn id="33" dur="500" fill="hold"/>
                                        <p:tgtEl>
                                          <p:spTgt spid="396">
                                            <p:txEl>
                                              <p:pRg st="3" end="3"/>
                                            </p:txEl>
                                          </p:spTgt>
                                        </p:tgtEl>
                                        <p:attrNameLst>
                                          <p:attrName>fill.type</p:attrName>
                                        </p:attrNameLst>
                                      </p:cBhvr>
                                      <p:to>
                                        <p:strVal val="solid"/>
                                      </p:to>
                                    </p:set>
                                    <p:set>
                                      <p:cBhvr>
                                        <p:cTn id="34" dur="500" fill="hold"/>
                                        <p:tgtEl>
                                          <p:spTgt spid="396">
                                            <p:txEl>
                                              <p:pRg st="3" end="3"/>
                                            </p:txEl>
                                          </p:spTgt>
                                        </p:tgtEl>
                                        <p:attrNameLst>
                                          <p:attrName>fill.on</p:attrName>
                                        </p:attrNameLst>
                                      </p:cBhvr>
                                      <p:to>
                                        <p:strVal val="true"/>
                                      </p:to>
                                    </p:set>
                                  </p:childTnLst>
                                </p:cTn>
                              </p:par>
                              <p:par>
                                <p:cTn id="35" presetID="19" presetClass="emph" presetSubtype="0" fill="hold" nodeType="withEffect">
                                  <p:stCondLst>
                                    <p:cond delay="0"/>
                                  </p:stCondLst>
                                  <p:childTnLst>
                                    <p:animClr clrSpc="rgb" dir="cw">
                                      <p:cBhvr override="childStyle">
                                        <p:cTn id="36" dur="500" fill="hold"/>
                                        <p:tgtEl>
                                          <p:spTgt spid="396">
                                            <p:txEl>
                                              <p:pRg st="4" end="4"/>
                                            </p:txEl>
                                          </p:spTgt>
                                        </p:tgtEl>
                                        <p:attrNameLst>
                                          <p:attrName>style.color</p:attrName>
                                        </p:attrNameLst>
                                      </p:cBhvr>
                                      <p:to>
                                        <a:srgbClr val="7F7F7F"/>
                                      </p:to>
                                    </p:animClr>
                                    <p:animClr clrSpc="rgb" dir="cw">
                                      <p:cBhvr>
                                        <p:cTn id="37" dur="500" fill="hold"/>
                                        <p:tgtEl>
                                          <p:spTgt spid="396">
                                            <p:txEl>
                                              <p:pRg st="4" end="4"/>
                                            </p:txEl>
                                          </p:spTgt>
                                        </p:tgtEl>
                                        <p:attrNameLst>
                                          <p:attrName>fillcolor</p:attrName>
                                        </p:attrNameLst>
                                      </p:cBhvr>
                                      <p:to>
                                        <a:srgbClr val="7F7F7F"/>
                                      </p:to>
                                    </p:animClr>
                                    <p:set>
                                      <p:cBhvr>
                                        <p:cTn id="38" dur="500" fill="hold"/>
                                        <p:tgtEl>
                                          <p:spTgt spid="396">
                                            <p:txEl>
                                              <p:pRg st="4" end="4"/>
                                            </p:txEl>
                                          </p:spTgt>
                                        </p:tgtEl>
                                        <p:attrNameLst>
                                          <p:attrName>fill.type</p:attrName>
                                        </p:attrNameLst>
                                      </p:cBhvr>
                                      <p:to>
                                        <p:strVal val="solid"/>
                                      </p:to>
                                    </p:set>
                                    <p:set>
                                      <p:cBhvr>
                                        <p:cTn id="39" dur="500" fill="hold"/>
                                        <p:tgtEl>
                                          <p:spTgt spid="396">
                                            <p:txEl>
                                              <p:pRg st="4" end="4"/>
                                            </p:txEl>
                                          </p:spTgt>
                                        </p:tgtEl>
                                        <p:attrNameLst>
                                          <p:attrName>fill.on</p:attrName>
                                        </p:attrNameLst>
                                      </p:cBhvr>
                                      <p:to>
                                        <p:strVal val="true"/>
                                      </p:to>
                                    </p:set>
                                  </p:childTnLst>
                                </p:cTn>
                              </p:par>
                              <p:par>
                                <p:cTn id="40" presetID="15" presetClass="emph" presetSubtype="0" nodeType="withEffect">
                                  <p:stCondLst>
                                    <p:cond delay="0"/>
                                  </p:stCondLst>
                                  <p:iterate type="lt">
                                    <p:tmAbs val="25"/>
                                  </p:iterate>
                                  <p:childTnLst>
                                    <p:set>
                                      <p:cBhvr override="childStyle">
                                        <p:cTn id="41" dur="indefinite"/>
                                        <p:tgtEl>
                                          <p:spTgt spid="397">
                                            <p:txEl>
                                              <p:pRg st="0" end="0"/>
                                            </p:txEl>
                                          </p:spTgt>
                                        </p:tgtEl>
                                        <p:attrNameLst>
                                          <p:attrName>style.fontWeight</p:attrName>
                                        </p:attrNameLst>
                                      </p:cBhvr>
                                      <p:to>
                                        <p:strVal val="bold"/>
                                      </p:to>
                                    </p:set>
                                  </p:childTnLst>
                                </p:cTn>
                              </p:par>
                              <p:par>
                                <p:cTn id="42" presetID="15" presetClass="emph" presetSubtype="0" nodeType="withEffect">
                                  <p:stCondLst>
                                    <p:cond delay="0"/>
                                  </p:stCondLst>
                                  <p:iterate type="lt">
                                    <p:tmAbs val="25"/>
                                  </p:iterate>
                                  <p:childTnLst>
                                    <p:set>
                                      <p:cBhvr override="childStyle">
                                        <p:cTn id="43" dur="indefinite"/>
                                        <p:tgtEl>
                                          <p:spTgt spid="397">
                                            <p:txEl>
                                              <p:pRg st="5" end="5"/>
                                            </p:txEl>
                                          </p:spTgt>
                                        </p:tgtEl>
                                        <p:attrNameLst>
                                          <p:attrName>style.fontWeight</p:attrName>
                                        </p:attrNameLst>
                                      </p:cBhvr>
                                      <p:to>
                                        <p:strVal val="bold"/>
                                      </p:to>
                                    </p:set>
                                  </p:childTnLst>
                                </p:cTn>
                              </p:par>
                              <p:par>
                                <p:cTn id="44" presetID="15" presetClass="emph" presetSubtype="0" nodeType="withEffect">
                                  <p:stCondLst>
                                    <p:cond delay="0"/>
                                  </p:stCondLst>
                                  <p:iterate type="lt">
                                    <p:tmAbs val="25"/>
                                  </p:iterate>
                                  <p:childTnLst>
                                    <p:set>
                                      <p:cBhvr override="childStyle">
                                        <p:cTn id="45" dur="indefinite"/>
                                        <p:tgtEl>
                                          <p:spTgt spid="396">
                                            <p:txEl>
                                              <p:pRg st="0" end="0"/>
                                            </p:txEl>
                                          </p:spTgt>
                                        </p:tgtEl>
                                        <p:attrNameLst>
                                          <p:attrName>style.fontWeight</p:attrName>
                                        </p:attrNameLst>
                                      </p:cBhvr>
                                      <p:to>
                                        <p:strVal val="bold"/>
                                      </p:to>
                                    </p:set>
                                  </p:childTnLst>
                                </p:cTn>
                              </p:par>
                              <p:par>
                                <p:cTn id="46" presetID="15" presetClass="emph" presetSubtype="0" nodeType="withEffect">
                                  <p:stCondLst>
                                    <p:cond delay="0"/>
                                  </p:stCondLst>
                                  <p:iterate type="lt">
                                    <p:tmAbs val="25"/>
                                  </p:iterate>
                                  <p:childTnLst>
                                    <p:set>
                                      <p:cBhvr override="childStyle">
                                        <p:cTn id="47" dur="indefinite"/>
                                        <p:tgtEl>
                                          <p:spTgt spid="396">
                                            <p:txEl>
                                              <p:pRg st="8" end="8"/>
                                            </p:txEl>
                                          </p:spTgt>
                                        </p:tgtEl>
                                        <p:attrNameLst>
                                          <p:attrName>style.fontWeight</p:attrName>
                                        </p:attrNameLst>
                                      </p:cBhvr>
                                      <p:to>
                                        <p:strVal val="bold"/>
                                      </p:to>
                                    </p:set>
                                  </p:childTnLst>
                                </p:cTn>
                              </p:par>
                              <p:par>
                                <p:cTn id="48" presetID="15" presetClass="emph" presetSubtype="0" nodeType="withEffect">
                                  <p:stCondLst>
                                    <p:cond delay="0"/>
                                  </p:stCondLst>
                                  <p:iterate type="lt">
                                    <p:tmAbs val="25"/>
                                  </p:iterate>
                                  <p:childTnLst>
                                    <p:set>
                                      <p:cBhvr override="childStyle">
                                        <p:cTn id="49" dur="indefinite"/>
                                        <p:tgtEl>
                                          <p:spTgt spid="396">
                                            <p:txEl>
                                              <p:pRg st="6" end="6"/>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979</TotalTime>
  <Words>6032</Words>
  <Application>Microsoft Office PowerPoint</Application>
  <PresentationFormat>On-screen Show (16:9)</PresentationFormat>
  <Paragraphs>1228</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Droid Sans</vt:lpstr>
      <vt:lpstr>Consolas</vt:lpstr>
      <vt:lpstr>Open Sans</vt:lpstr>
      <vt:lpstr>simple-light-2</vt:lpstr>
      <vt:lpstr>PowerPoint Presentation</vt:lpstr>
      <vt:lpstr>Introduction*</vt:lpstr>
      <vt:lpstr>1) Know your tools</vt:lpstr>
      <vt:lpstr>2) Know your hardware: CPU</vt:lpstr>
      <vt:lpstr>2) Know your hardware: CPU</vt:lpstr>
      <vt:lpstr>2) Know your hardware: CPU</vt:lpstr>
      <vt:lpstr>2) Know your hardware: CPU</vt:lpstr>
      <vt:lpstr>2) Know your hardware: CPU</vt:lpstr>
      <vt:lpstr>2) Know your hardware: CPU</vt:lpstr>
      <vt:lpstr>3) Know your hardware: Memory</vt:lpstr>
      <vt:lpstr>3) Know your hardware: Memory</vt:lpstr>
      <vt:lpstr>3) Know your hardware: Memory</vt:lpstr>
      <vt:lpstr>3) Know your hardware: Memory</vt:lpstr>
      <vt:lpstr>Things to know, so far…</vt:lpstr>
      <vt:lpstr>4) Know your numbers </vt:lpstr>
      <vt:lpstr>4) Know your numbers </vt:lpstr>
      <vt:lpstr>4) Know your numbers </vt:lpstr>
      <vt:lpstr>5) Know your algorithms</vt:lpstr>
      <vt:lpstr>5) Know your algorithms </vt:lpstr>
      <vt:lpstr>5) Know your algorithms</vt:lpstr>
      <vt:lpstr>5) Know your algorithms </vt:lpstr>
      <vt:lpstr>5) Know your algorithms </vt:lpstr>
      <vt:lpstr>5) Know your algorithms</vt:lpstr>
      <vt:lpstr>5) Know your algorithms</vt:lpstr>
      <vt:lpstr>5) Know your algorithms</vt:lpstr>
      <vt:lpstr>5) Know your algorithms</vt:lpstr>
      <vt:lpstr>6) Know your data structures  </vt:lpstr>
      <vt:lpstr>6) Know your data structures  </vt:lpstr>
      <vt:lpstr>6) Know your data structures  </vt:lpstr>
      <vt:lpstr>6) Know your data structures</vt:lpstr>
      <vt:lpstr>6) Know your data structures</vt:lpstr>
      <vt:lpstr>6) Know your data structures</vt:lpstr>
      <vt:lpstr>6) Know your data structures</vt:lpstr>
      <vt:lpstr>6) Know your data structures </vt:lpstr>
      <vt:lpstr>6! One to go for the perfect number.</vt:lpstr>
      <vt:lpstr>7) Know your problem</vt:lpstr>
      <vt:lpstr>7) Know your problem</vt:lpstr>
      <vt:lpstr>7) Know your problem</vt:lpstr>
      <vt:lpstr>7 things to know to reduce CPU usage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¿Cómo salvar al mundo programando?</dc:title>
  <dc:creator>Huertas Delgado, Juan Miguel</dc:creator>
  <cp:lastModifiedBy>Huertas Delgado, Juan Miguel</cp:lastModifiedBy>
  <cp:revision>97</cp:revision>
  <dcterms:modified xsi:type="dcterms:W3CDTF">2017-05-08T09:35:13Z</dcterms:modified>
</cp:coreProperties>
</file>